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327" r:id="rId2"/>
    <p:sldId id="328" r:id="rId3"/>
    <p:sldId id="330" r:id="rId4"/>
    <p:sldId id="277" r:id="rId5"/>
    <p:sldId id="329" r:id="rId6"/>
    <p:sldId id="326" r:id="rId7"/>
    <p:sldId id="312" r:id="rId8"/>
    <p:sldId id="311" r:id="rId9"/>
    <p:sldId id="310" r:id="rId10"/>
    <p:sldId id="309" r:id="rId11"/>
    <p:sldId id="308" r:id="rId12"/>
    <p:sldId id="307" r:id="rId13"/>
    <p:sldId id="306" r:id="rId14"/>
    <p:sldId id="305" r:id="rId15"/>
    <p:sldId id="304" r:id="rId16"/>
    <p:sldId id="303" r:id="rId17"/>
    <p:sldId id="302" r:id="rId18"/>
    <p:sldId id="283" r:id="rId19"/>
    <p:sldId id="282" r:id="rId20"/>
    <p:sldId id="292" r:id="rId21"/>
    <p:sldId id="291" r:id="rId22"/>
    <p:sldId id="290" r:id="rId23"/>
    <p:sldId id="289" r:id="rId24"/>
    <p:sldId id="288" r:id="rId25"/>
    <p:sldId id="287" r:id="rId26"/>
    <p:sldId id="295" r:id="rId27"/>
    <p:sldId id="276" r:id="rId28"/>
    <p:sldId id="293" r:id="rId29"/>
    <p:sldId id="294" r:id="rId30"/>
    <p:sldId id="31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CC"/>
    <a:srgbClr val="176DAD"/>
    <a:srgbClr val="0D78C9"/>
    <a:srgbClr val="024C84"/>
    <a:srgbClr val="993200"/>
    <a:srgbClr val="4D4E44"/>
    <a:srgbClr val="176338"/>
    <a:srgbClr val="0F5D3F"/>
    <a:srgbClr val="ABC8D1"/>
    <a:srgbClr val="1B30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1" autoAdjust="0"/>
    <p:restoredTop sz="86137" autoAdjust="0"/>
  </p:normalViewPr>
  <p:slideViewPr>
    <p:cSldViewPr>
      <p:cViewPr varScale="1">
        <p:scale>
          <a:sx n="97" d="100"/>
          <a:sy n="97" d="100"/>
        </p:scale>
        <p:origin x="96" y="77"/>
      </p:cViewPr>
      <p:guideLst>
        <p:guide orient="horz" pos="2160"/>
        <p:guide pos="3841"/>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102" d="100"/>
          <a:sy n="102" d="100"/>
        </p:scale>
        <p:origin x="352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11/29/2017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215365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11/29/2017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174408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To model the flexibility</a:t>
            </a:r>
            <a:r>
              <a:rPr lang="en-US" baseline="0" dirty="0"/>
              <a:t> of the wing in the context of the multibody simulation, using a Finite Element Import approach,    </a:t>
            </a:r>
            <a:r>
              <a:rPr lang="en-US" b="1" baseline="0" dirty="0"/>
              <a:t>CLICK</a:t>
            </a:r>
            <a:r>
              <a:rPr lang="en-US" baseline="0" dirty="0"/>
              <a:t>    we start with the creation of a finite element model of the wing.</a:t>
            </a:r>
          </a:p>
          <a:p>
            <a:r>
              <a:rPr lang="en-US" b="1" baseline="0" dirty="0"/>
              <a:t>CLICK</a:t>
            </a:r>
            <a:r>
              <a:rPr lang="en-US" dirty="0"/>
              <a:t>    Appropriate nodes are</a:t>
            </a:r>
            <a:r>
              <a:rPr lang="en-US" baseline="0" dirty="0"/>
              <a:t> added to represent the connection points of the deformable body to other elements of the larger system.</a:t>
            </a:r>
          </a:p>
          <a:p>
            <a:r>
              <a:rPr lang="en-US" b="1" baseline="0" dirty="0"/>
              <a:t>CLICK</a:t>
            </a:r>
            <a:r>
              <a:rPr lang="en-US" dirty="0"/>
              <a:t>    A substructure characterizing the component’s structural behavior is generated based on the defined interface</a:t>
            </a:r>
            <a:r>
              <a:rPr lang="en-US" baseline="0" dirty="0"/>
              <a:t>. Data for this reduced order model is stored in a file.</a:t>
            </a:r>
          </a:p>
          <a:p>
            <a:r>
              <a:rPr lang="en-US" b="1" baseline="0" dirty="0"/>
              <a:t>CLICK</a:t>
            </a:r>
            <a:r>
              <a:rPr lang="en-US" dirty="0"/>
              <a:t>    The data file is read to create the corresponding </a:t>
            </a:r>
            <a:r>
              <a:rPr lang="en-US" baseline="0" dirty="0"/>
              <a:t>flexible body in the multibody system.</a:t>
            </a:r>
          </a:p>
          <a:p>
            <a:r>
              <a:rPr lang="en-US" b="1" baseline="0" dirty="0"/>
              <a:t>CLICK</a:t>
            </a:r>
            <a:r>
              <a:rPr lang="en-US" dirty="0"/>
              <a:t>    It</a:t>
            </a:r>
            <a:r>
              <a:rPr lang="en-US" baseline="0" dirty="0"/>
              <a:t> is then integrated with the rest of the system, through joints, constraints, force elements, and more.</a:t>
            </a:r>
          </a:p>
          <a:p>
            <a:r>
              <a:rPr lang="en-US" b="1" baseline="0" dirty="0"/>
              <a:t>CLICK</a:t>
            </a:r>
            <a:r>
              <a:rPr lang="en-US" dirty="0"/>
              <a:t>    And</a:t>
            </a:r>
            <a:r>
              <a:rPr lang="en-US" baseline="0" dirty="0"/>
              <a:t> f</a:t>
            </a:r>
            <a:r>
              <a:rPr lang="en-US" dirty="0"/>
              <a:t>inally, the model can be simulated and</a:t>
            </a:r>
            <a:r>
              <a:rPr lang="en-US" baseline="0" dirty="0"/>
              <a:t> subsequently visualized and analyzed to solve the engineering problem.</a:t>
            </a:r>
          </a:p>
          <a:p>
            <a:r>
              <a:rPr lang="en-US" b="1" baseline="0" dirty="0"/>
              <a:t>CLICK</a:t>
            </a:r>
            <a:endParaRPr lang="en-US" b="1" dirty="0"/>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a:t>
            </a:fld>
            <a:endParaRPr lang="en-US"/>
          </a:p>
        </p:txBody>
      </p:sp>
    </p:spTree>
    <p:extLst>
      <p:ext uri="{BB962C8B-B14F-4D97-AF65-F5344CB8AC3E}">
        <p14:creationId xmlns:p14="http://schemas.microsoft.com/office/powerpoint/2010/main" val="3790054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17</a:t>
            </a:fld>
            <a:endParaRPr lang="en-US"/>
          </a:p>
        </p:txBody>
      </p:sp>
    </p:spTree>
    <p:extLst>
      <p:ext uri="{BB962C8B-B14F-4D97-AF65-F5344CB8AC3E}">
        <p14:creationId xmlns:p14="http://schemas.microsoft.com/office/powerpoint/2010/main" val="3302062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26</a:t>
            </a:fld>
            <a:endParaRPr lang="en-US"/>
          </a:p>
        </p:txBody>
      </p:sp>
    </p:spTree>
    <p:extLst>
      <p:ext uri="{BB962C8B-B14F-4D97-AF65-F5344CB8AC3E}">
        <p14:creationId xmlns:p14="http://schemas.microsoft.com/office/powerpoint/2010/main" val="578569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28</a:t>
            </a:fld>
            <a:endParaRPr lang="en-US"/>
          </a:p>
        </p:txBody>
      </p:sp>
    </p:spTree>
    <p:extLst>
      <p:ext uri="{BB962C8B-B14F-4D97-AF65-F5344CB8AC3E}">
        <p14:creationId xmlns:p14="http://schemas.microsoft.com/office/powerpoint/2010/main" val="999508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29</a:t>
            </a:fld>
            <a:endParaRPr lang="en-US"/>
          </a:p>
        </p:txBody>
      </p:sp>
    </p:spTree>
    <p:extLst>
      <p:ext uri="{BB962C8B-B14F-4D97-AF65-F5344CB8AC3E}">
        <p14:creationId xmlns:p14="http://schemas.microsoft.com/office/powerpoint/2010/main" val="10693504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endParaRPr lang="en-US" dirty="0"/>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endParaRPr lang="en-US" dirty="0"/>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dirty="0">
                <a:solidFill>
                  <a:schemeClr val="bg1"/>
                </a:solidFill>
                <a:latin typeface="Arial" pitchFamily="34" charset="0"/>
                <a:cs typeface="Arial" pitchFamily="34" charset="0"/>
              </a:rPr>
              <a:t>© 2017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endParaRPr lang="en-US" dirty="0"/>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Edit Master text styles</a:t>
            </a:r>
          </a:p>
          <a:p>
            <a:pPr lvl="1"/>
            <a:r>
              <a:rPr lang="en-US"/>
              <a:t>Second level</a:t>
            </a:r>
          </a:p>
          <a:p>
            <a:pPr lvl="2"/>
            <a:r>
              <a:rPr lang="en-US"/>
              <a:t>Third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0" i="0">
                <a:solidFill>
                  <a:schemeClr val="tx2"/>
                </a:solidFill>
              </a:defRPr>
            </a:lvl1pPr>
          </a:lstStyle>
          <a:p>
            <a:r>
              <a:rPr lang="en-US"/>
              <a:t>Click to edit Master title style</a:t>
            </a:r>
            <a:endParaRPr lang="en-US" dirty="0"/>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dirty="0"/>
              <a:t>Click to add b</a:t>
            </a:r>
            <a:r>
              <a:rPr lang="en-US" sz="1805" dirty="0">
                <a:solidFill>
                  <a:prstClr val="black"/>
                </a:solidFill>
              </a:rPr>
              <a:t>rief summary and benefits of feature (ideally three bullets)</a:t>
            </a:r>
          </a:p>
          <a:p>
            <a:pPr lvl="1"/>
            <a:r>
              <a:rPr lang="en-US" dirty="0"/>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0" i="0" baseline="0"/>
            </a:lvl1pPr>
          </a:lstStyle>
          <a:p>
            <a:pPr lvl="0"/>
            <a:r>
              <a:rPr lang="en-US" dirty="0"/>
              <a:t>Click to add headline</a:t>
            </a:r>
            <a:r>
              <a:rPr lang="en-US" sz="2005" b="1" dirty="0">
                <a:solidFill>
                  <a:prstClr val="black"/>
                </a:solidFill>
              </a:rPr>
              <a:t> providing value of feature</a:t>
            </a:r>
            <a:endParaRPr lang="en-US" dirty="0"/>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dirty="0"/>
              <a:t>Click to add </a:t>
            </a:r>
            <a:r>
              <a:rPr lang="en-US" sz="1604" dirty="0" err="1">
                <a:latin typeface="Courier New" pitchFamily="49" charset="0"/>
                <a:cs typeface="Courier New" pitchFamily="49" charset="0"/>
              </a:rPr>
              <a:t>product_example_name</a:t>
            </a:r>
            <a:r>
              <a:rPr lang="en-US" sz="1604" dirty="0">
                <a:latin typeface="Courier New" pitchFamily="49" charset="0"/>
                <a:cs typeface="Courier New" pitchFamily="49" charset="0"/>
              </a:rPr>
              <a:t>.</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dirty="0"/>
              <a:t>Click to edit Section Header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endParaRPr lang="en-US" dirty="0"/>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Edit Master text styles</a:t>
            </a:r>
          </a:p>
          <a:p>
            <a:pPr lvl="1"/>
            <a:r>
              <a:rPr lang="en-US"/>
              <a:t>Second level</a:t>
            </a:r>
          </a:p>
          <a:p>
            <a:pPr lvl="2"/>
            <a:r>
              <a:rPr lang="en-US"/>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Edit</a:t>
            </a:r>
            <a:r>
              <a:rPr lang="en-US" sz="2400" baseline="0" dirty="0">
                <a:latin typeface="Arial" pitchFamily="34" charset="0"/>
                <a:cs typeface="Arial" pitchFamily="34" charset="0"/>
              </a:rPr>
              <a:t> in Slide Master view to e</a:t>
            </a:r>
            <a:r>
              <a:rPr lang="en-US" sz="2400" dirty="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a:t>
            </a:r>
            <a:r>
              <a:rPr lang="en-US" sz="2400" baseline="0" dirty="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dirty="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dirty="0">
              <a:latin typeface="Arial" pitchFamily="34" charset="0"/>
              <a:cs typeface="Arial" pitchFamily="34" charset="0"/>
            </a:endParaRPr>
          </a:p>
        </p:txBody>
      </p:sp>
      <p:sp>
        <p:nvSpPr>
          <p:cNvPr id="5" name="Title"/>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dirty="0">
                <a:solidFill>
                  <a:schemeClr val="tx2"/>
                </a:solidFill>
                <a:latin typeface="Arial" pitchFamily="34" charset="0"/>
                <a:cs typeface="Arial" pitchFamily="34" charset="0"/>
              </a:rPr>
              <a:t>Edit in Slide</a:t>
            </a:r>
            <a:r>
              <a:rPr lang="en-US" sz="2800" b="0" baseline="0" dirty="0">
                <a:solidFill>
                  <a:schemeClr val="tx2"/>
                </a:solidFill>
                <a:latin typeface="Arial" pitchFamily="34" charset="0"/>
                <a:cs typeface="Arial" pitchFamily="34" charset="0"/>
              </a:rPr>
              <a:t> Master view to e</a:t>
            </a:r>
            <a:r>
              <a:rPr lang="en-US" sz="2800" b="0" dirty="0">
                <a:solidFill>
                  <a:schemeClr val="tx2"/>
                </a:solidFill>
                <a:latin typeface="Arial" pitchFamily="34" charset="0"/>
                <a:cs typeface="Arial" pitchFamily="34" charset="0"/>
              </a:rPr>
              <a:t>nter agenda</a:t>
            </a:r>
            <a:r>
              <a:rPr lang="en-US" sz="2800" b="0" baseline="0" dirty="0">
                <a:solidFill>
                  <a:schemeClr val="tx2"/>
                </a:solidFill>
                <a:latin typeface="Arial" pitchFamily="34" charset="0"/>
                <a:cs typeface="Arial" pitchFamily="34" charset="0"/>
              </a:rPr>
              <a:t> title</a:t>
            </a:r>
            <a:endParaRPr lang="en-US" sz="2800" b="0" dirty="0">
              <a:solidFill>
                <a:schemeClr val="tx2"/>
              </a:solidFill>
              <a:latin typeface="Arial" pitchFamily="34" charset="0"/>
              <a:cs typeface="Arial"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dirty="0">
              <a:solidFill>
                <a:schemeClr val="tx2"/>
              </a:solidFill>
            </a:endParaRPr>
          </a:p>
        </p:txBody>
      </p:sp>
      <p:pic>
        <p:nvPicPr>
          <p:cNvPr id="12" name="Logo" descr="logo647.png"/>
          <p:cNvPicPr>
            <a:picLocks noChangeAspect="1"/>
          </p:cNvPicPr>
          <p:nvPr/>
        </p:nvPicPr>
        <p:blipFill>
          <a:blip r:embed="rId10"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Lst>
  <p:hf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3" Type="http://schemas.microsoft.com/office/2007/relationships/media" Target="../media/media2.mp4"/><Relationship Id="rId7" Type="http://schemas.openxmlformats.org/officeDocument/2006/relationships/slideLayout" Target="../slideLayouts/slideLayout7.xml"/><Relationship Id="rId12"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7.png"/><Relationship Id="rId5" Type="http://schemas.microsoft.com/office/2007/relationships/media" Target="../media/media3.mp4"/><Relationship Id="rId15" Type="http://schemas.openxmlformats.org/officeDocument/2006/relationships/hyperlink" Target="https://www.mathworks.com/matlabcentral/fileexchange/47051-flexible-body-models-in-simscape-multibody" TargetMode="External"/><Relationship Id="rId10" Type="http://schemas.openxmlformats.org/officeDocument/2006/relationships/image" Target="../media/image6.png"/><Relationship Id="rId4" Type="http://schemas.openxmlformats.org/officeDocument/2006/relationships/video" Target="../media/media2.mp4"/><Relationship Id="rId9" Type="http://schemas.openxmlformats.org/officeDocument/2006/relationships/image" Target="../media/image5.png"/><Relationship Id="rId14"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9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0.png"/><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C296A-E132-4A83-B0FA-D2E478511ED8}"/>
              </a:ext>
            </a:extLst>
          </p:cNvPr>
          <p:cNvSpPr>
            <a:spLocks noGrp="1"/>
          </p:cNvSpPr>
          <p:nvPr>
            <p:ph type="title"/>
          </p:nvPr>
        </p:nvSpPr>
        <p:spPr>
          <a:xfrm>
            <a:off x="609602" y="457200"/>
            <a:ext cx="10769600" cy="990600"/>
          </a:xfrm>
        </p:spPr>
        <p:txBody>
          <a:bodyPr/>
          <a:lstStyle/>
          <a:p>
            <a:r>
              <a:rPr lang="de-DE" dirty="0"/>
              <a:t>Flexible Body Examples on File Exchange</a:t>
            </a:r>
          </a:p>
        </p:txBody>
      </p:sp>
      <p:sp>
        <p:nvSpPr>
          <p:cNvPr id="3" name="Content Placeholder 2">
            <a:extLst>
              <a:ext uri="{FF2B5EF4-FFF2-40B4-BE49-F238E27FC236}">
                <a16:creationId xmlns:a16="http://schemas.microsoft.com/office/drawing/2014/main" id="{F2771641-4E60-47F7-A4B1-A24C80E2F713}"/>
              </a:ext>
            </a:extLst>
          </p:cNvPr>
          <p:cNvSpPr>
            <a:spLocks noGrp="1"/>
          </p:cNvSpPr>
          <p:nvPr>
            <p:ph sz="half" idx="1"/>
          </p:nvPr>
        </p:nvSpPr>
        <p:spPr/>
        <p:txBody>
          <a:bodyPr/>
          <a:lstStyle/>
          <a:p>
            <a:r>
              <a:rPr lang="de-DE" dirty="0"/>
              <a:t>Lumped parameter beam</a:t>
            </a:r>
          </a:p>
          <a:p>
            <a:pPr lvl="1"/>
            <a:r>
              <a:rPr lang="de-DE" dirty="0"/>
              <a:t>Chain of mass-spring-dampers</a:t>
            </a:r>
          </a:p>
        </p:txBody>
      </p:sp>
      <p:sp>
        <p:nvSpPr>
          <p:cNvPr id="8" name="Content Placeholder 7">
            <a:extLst>
              <a:ext uri="{FF2B5EF4-FFF2-40B4-BE49-F238E27FC236}">
                <a16:creationId xmlns:a16="http://schemas.microsoft.com/office/drawing/2014/main" id="{DDEFC73B-DE99-4D36-8D2B-68AD0738985F}"/>
              </a:ext>
            </a:extLst>
          </p:cNvPr>
          <p:cNvSpPr>
            <a:spLocks noGrp="1"/>
          </p:cNvSpPr>
          <p:nvPr>
            <p:ph sz="half" idx="2"/>
          </p:nvPr>
        </p:nvSpPr>
        <p:spPr>
          <a:xfrm>
            <a:off x="5110351" y="1600200"/>
            <a:ext cx="6268851" cy="4648199"/>
          </a:xfrm>
        </p:spPr>
        <p:txBody>
          <a:bodyPr/>
          <a:lstStyle/>
          <a:p>
            <a:r>
              <a:rPr lang="de-DE" dirty="0"/>
              <a:t>Finite element import beam</a:t>
            </a:r>
          </a:p>
          <a:p>
            <a:pPr lvl="1"/>
            <a:r>
              <a:rPr lang="de-DE"/>
              <a:t>Superimpose bending onto</a:t>
            </a:r>
            <a:br>
              <a:rPr lang="de-DE"/>
            </a:br>
            <a:r>
              <a:rPr lang="de-DE"/>
              <a:t>rigid body motion</a:t>
            </a:r>
            <a:endParaRPr lang="de-DE" dirty="0"/>
          </a:p>
        </p:txBody>
      </p:sp>
      <p:pic>
        <p:nvPicPr>
          <p:cNvPr id="6" name="Picture 5">
            <a:extLst>
              <a:ext uri="{FF2B5EF4-FFF2-40B4-BE49-F238E27FC236}">
                <a16:creationId xmlns:a16="http://schemas.microsoft.com/office/drawing/2014/main" id="{1CD0BD18-E7B7-440D-911C-BE05AF9618F6}"/>
              </a:ext>
            </a:extLst>
          </p:cNvPr>
          <p:cNvPicPr>
            <a:picLocks noChangeAspect="1"/>
          </p:cNvPicPr>
          <p:nvPr/>
        </p:nvPicPr>
        <p:blipFill>
          <a:blip r:embed="rId8"/>
          <a:stretch>
            <a:fillRect/>
          </a:stretch>
        </p:blipFill>
        <p:spPr>
          <a:xfrm>
            <a:off x="526949" y="2852936"/>
            <a:ext cx="3796462" cy="2952328"/>
          </a:xfrm>
          <a:prstGeom prst="rect">
            <a:avLst/>
          </a:prstGeom>
        </p:spPr>
      </p:pic>
      <p:pic>
        <p:nvPicPr>
          <p:cNvPr id="5" name="sm_flex_lumped_param_beam_mechExpAnim_tipload_10_elem_1x">
            <a:hlinkClick r:id="" action="ppaction://media"/>
            <a:extLst>
              <a:ext uri="{FF2B5EF4-FFF2-40B4-BE49-F238E27FC236}">
                <a16:creationId xmlns:a16="http://schemas.microsoft.com/office/drawing/2014/main" id="{7DFC8209-ACAF-4327-9CC7-E3384736D7BD}"/>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396542" y="3493609"/>
            <a:ext cx="2916506" cy="2132143"/>
          </a:xfrm>
          <a:prstGeom prst="rect">
            <a:avLst/>
          </a:prstGeom>
        </p:spPr>
      </p:pic>
      <p:pic>
        <p:nvPicPr>
          <p:cNvPr id="9" name="Picture 8">
            <a:extLst>
              <a:ext uri="{FF2B5EF4-FFF2-40B4-BE49-F238E27FC236}">
                <a16:creationId xmlns:a16="http://schemas.microsoft.com/office/drawing/2014/main" id="{FE51683A-324D-4061-A56C-7D4EC416C542}"/>
              </a:ext>
            </a:extLst>
          </p:cNvPr>
          <p:cNvPicPr>
            <a:picLocks noChangeAspect="1"/>
          </p:cNvPicPr>
          <p:nvPr/>
        </p:nvPicPr>
        <p:blipFill>
          <a:blip r:embed="rId10"/>
          <a:stretch>
            <a:fillRect/>
          </a:stretch>
        </p:blipFill>
        <p:spPr>
          <a:xfrm>
            <a:off x="5093770" y="2852936"/>
            <a:ext cx="3796463" cy="2952328"/>
          </a:xfrm>
          <a:prstGeom prst="rect">
            <a:avLst/>
          </a:prstGeom>
        </p:spPr>
      </p:pic>
      <p:pic>
        <p:nvPicPr>
          <p:cNvPr id="10" name="sm_flex_fe_import_param_beam_mechExpAnim_tipload_3mass_1x">
            <a:hlinkClick r:id="" action="ppaction://media"/>
            <a:extLst>
              <a:ext uri="{FF2B5EF4-FFF2-40B4-BE49-F238E27FC236}">
                <a16:creationId xmlns:a16="http://schemas.microsoft.com/office/drawing/2014/main" id="{A6CEB550-DD00-48A8-8C7E-D94381563D28}"/>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6065260" y="3560748"/>
            <a:ext cx="2805596" cy="2051060"/>
          </a:xfrm>
          <a:prstGeom prst="rect">
            <a:avLst/>
          </a:prstGeom>
        </p:spPr>
      </p:pic>
      <p:pic>
        <p:nvPicPr>
          <p:cNvPr id="15" name="Picture 14">
            <a:extLst>
              <a:ext uri="{FF2B5EF4-FFF2-40B4-BE49-F238E27FC236}">
                <a16:creationId xmlns:a16="http://schemas.microsoft.com/office/drawing/2014/main" id="{D0D8431E-0061-44B3-969B-F4AB4C0071C9}"/>
              </a:ext>
            </a:extLst>
          </p:cNvPr>
          <p:cNvPicPr>
            <a:picLocks noChangeAspect="1"/>
          </p:cNvPicPr>
          <p:nvPr/>
        </p:nvPicPr>
        <p:blipFill>
          <a:blip r:embed="rId12"/>
          <a:stretch>
            <a:fillRect/>
          </a:stretch>
        </p:blipFill>
        <p:spPr>
          <a:xfrm>
            <a:off x="8254595" y="4077072"/>
            <a:ext cx="3499455" cy="2729734"/>
          </a:xfrm>
          <a:prstGeom prst="rect">
            <a:avLst/>
          </a:prstGeom>
        </p:spPr>
      </p:pic>
      <p:pic>
        <p:nvPicPr>
          <p:cNvPr id="12" name="sm_flex_slider_crank_mechExpAnim_0p25x">
            <a:hlinkClick r:id="" action="ppaction://media"/>
            <a:extLst>
              <a:ext uri="{FF2B5EF4-FFF2-40B4-BE49-F238E27FC236}">
                <a16:creationId xmlns:a16="http://schemas.microsoft.com/office/drawing/2014/main" id="{19EFCCA9-6CF5-4981-B679-A3811A343E88}"/>
              </a:ext>
            </a:extLst>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8992151" y="4785281"/>
            <a:ext cx="2751486" cy="1840578"/>
          </a:xfrm>
          <a:prstGeom prst="rect">
            <a:avLst/>
          </a:prstGeom>
        </p:spPr>
      </p:pic>
      <p:pic>
        <p:nvPicPr>
          <p:cNvPr id="11" name="Picture 10">
            <a:extLst>
              <a:ext uri="{FF2B5EF4-FFF2-40B4-BE49-F238E27FC236}">
                <a16:creationId xmlns:a16="http://schemas.microsoft.com/office/drawing/2014/main" id="{32CC3F26-02D4-4E93-9A09-B9B48EF8ED31}"/>
              </a:ext>
            </a:extLst>
          </p:cNvPr>
          <p:cNvPicPr>
            <a:picLocks noChangeAspect="1"/>
          </p:cNvPicPr>
          <p:nvPr/>
        </p:nvPicPr>
        <p:blipFill>
          <a:blip r:embed="rId14"/>
          <a:stretch>
            <a:fillRect/>
          </a:stretch>
        </p:blipFill>
        <p:spPr>
          <a:xfrm>
            <a:off x="9552384" y="1712929"/>
            <a:ext cx="2363989" cy="1703089"/>
          </a:xfrm>
          <a:prstGeom prst="rect">
            <a:avLst/>
          </a:prstGeom>
          <a:ln>
            <a:solidFill>
              <a:schemeClr val="bg1">
                <a:lumMod val="65000"/>
              </a:schemeClr>
            </a:solidFill>
          </a:ln>
        </p:spPr>
      </p:pic>
      <p:sp>
        <p:nvSpPr>
          <p:cNvPr id="4" name="TextBox 3">
            <a:extLst>
              <a:ext uri="{FF2B5EF4-FFF2-40B4-BE49-F238E27FC236}">
                <a16:creationId xmlns:a16="http://schemas.microsoft.com/office/drawing/2014/main" id="{E537063C-5C48-40CA-8BE4-EB8CB6B91E98}"/>
              </a:ext>
            </a:extLst>
          </p:cNvPr>
          <p:cNvSpPr txBox="1"/>
          <p:nvPr/>
        </p:nvSpPr>
        <p:spPr>
          <a:xfrm>
            <a:off x="9552384" y="3466248"/>
            <a:ext cx="2576346" cy="276999"/>
          </a:xfrm>
          <a:prstGeom prst="rect">
            <a:avLst/>
          </a:prstGeom>
          <a:noFill/>
        </p:spPr>
        <p:txBody>
          <a:bodyPr wrap="none" rtlCol="0">
            <a:spAutoFit/>
          </a:bodyPr>
          <a:lstStyle/>
          <a:p>
            <a:r>
              <a:rPr lang="de-DE" sz="1200" dirty="0">
                <a:latin typeface="Arial" pitchFamily="34" charset="0"/>
                <a:cs typeface="Arial" pitchFamily="34" charset="0"/>
                <a:hlinkClick r:id="rId15"/>
              </a:rPr>
              <a:t>fileexchange/47051-flexible-body</a:t>
            </a:r>
            <a:r>
              <a:rPr lang="de-DE" sz="1200" dirty="0">
                <a:latin typeface="Arial" pitchFamily="34" charset="0"/>
                <a:cs typeface="Arial" pitchFamily="34" charset="0"/>
              </a:rPr>
              <a:t>…</a:t>
            </a:r>
          </a:p>
        </p:txBody>
      </p:sp>
    </p:spTree>
    <p:extLst>
      <p:ext uri="{BB962C8B-B14F-4D97-AF65-F5344CB8AC3E}">
        <p14:creationId xmlns:p14="http://schemas.microsoft.com/office/powerpoint/2010/main" val="111510626"/>
      </p:ext>
    </p:extLst>
  </p:cSld>
  <p:clrMapOvr>
    <a:masterClrMapping/>
  </p:clrMapOvr>
  <p:timing>
    <p:tnLst>
      <p:par>
        <p:cTn id="1" dur="indefinite" restart="never" nodeType="tmRoot">
          <p:childTnLst>
            <p:video>
              <p:cMediaNode vol="80000">
                <p:cTn id="2" fill="hold" display="0">
                  <p:stCondLst>
                    <p:cond delay="indefinite"/>
                  </p:stCondLst>
                </p:cTn>
                <p:tgtEl>
                  <p:spTgt spid="5"/>
                </p:tgtEl>
              </p:cMediaNode>
            </p:video>
            <p:video>
              <p:cMediaNode vol="80000">
                <p:cTn id="3" fill="hold" display="0">
                  <p:stCondLst>
                    <p:cond delay="indefinite"/>
                  </p:stCondLst>
                </p:cTn>
                <p:tgtEl>
                  <p:spTgt spid="10"/>
                </p:tgtEl>
              </p:cMediaNode>
            </p:video>
            <p:video>
              <p:cMediaNode vol="80000">
                <p:cTn id="4" fill="hold" display="0">
                  <p:stCondLst>
                    <p:cond delay="indefinite"/>
                  </p:stCondLst>
                </p:cTn>
                <p:tgtEl>
                  <p:spTgt spid="12"/>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Step 4 – Add Connection Ports for Interface Frames</a:t>
            </a:r>
          </a:p>
        </p:txBody>
      </p:sp>
      <p:pic>
        <p:nvPicPr>
          <p:cNvPr id="2" name="Picture 1"/>
          <p:cNvPicPr>
            <a:picLocks noChangeAspect="1"/>
          </p:cNvPicPr>
          <p:nvPr/>
        </p:nvPicPr>
        <p:blipFill>
          <a:blip r:embed="rId2"/>
          <a:stretch>
            <a:fillRect/>
          </a:stretch>
        </p:blipFill>
        <p:spPr>
          <a:xfrm>
            <a:off x="0" y="2030857"/>
            <a:ext cx="7785428" cy="4827143"/>
          </a:xfrm>
          <a:prstGeom prst="rect">
            <a:avLst/>
          </a:prstGeom>
        </p:spPr>
      </p:pic>
      <p:sp>
        <p:nvSpPr>
          <p:cNvPr id="4" name="Content Placeholder 3"/>
          <p:cNvSpPr>
            <a:spLocks noGrp="1"/>
          </p:cNvSpPr>
          <p:nvPr>
            <p:ph idx="1"/>
          </p:nvPr>
        </p:nvSpPr>
        <p:spPr>
          <a:xfrm>
            <a:off x="609602" y="1600200"/>
            <a:ext cx="10769600" cy="838200"/>
          </a:xfrm>
        </p:spPr>
        <p:txBody>
          <a:bodyPr/>
          <a:lstStyle/>
          <a:p>
            <a:r>
              <a:rPr lang="en-US" dirty="0"/>
              <a:t>Expose interface frame ports on enclosing subsystem block</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1400" y="3694198"/>
            <a:ext cx="4615379" cy="2916540"/>
          </a:xfrm>
          <a:prstGeom prst="rect">
            <a:avLst/>
          </a:prstGeom>
        </p:spPr>
      </p:pic>
      <p:cxnSp>
        <p:nvCxnSpPr>
          <p:cNvPr id="6" name="Straight Connector 5"/>
          <p:cNvCxnSpPr/>
          <p:nvPr/>
        </p:nvCxnSpPr>
        <p:spPr>
          <a:xfrm flipH="1">
            <a:off x="8046720" y="2871238"/>
            <a:ext cx="0" cy="1280160"/>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7863840" y="3300572"/>
            <a:ext cx="365760" cy="3657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itchFamily="34" charset="0"/>
                <a:cs typeface="Arial" pitchFamily="34" charset="0"/>
              </a:rPr>
              <a:t>J</a:t>
            </a:r>
          </a:p>
        </p:txBody>
      </p:sp>
      <p:sp>
        <p:nvSpPr>
          <p:cNvPr id="8" name="Oval 7"/>
          <p:cNvSpPr/>
          <p:nvPr/>
        </p:nvSpPr>
        <p:spPr>
          <a:xfrm>
            <a:off x="7955280" y="2777001"/>
            <a:ext cx="182880" cy="1828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9" name="Oval 8"/>
          <p:cNvSpPr/>
          <p:nvPr/>
        </p:nvSpPr>
        <p:spPr>
          <a:xfrm>
            <a:off x="9645824" y="5061028"/>
            <a:ext cx="182880" cy="1828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cxnSp>
        <p:nvCxnSpPr>
          <p:cNvPr id="10" name="Straight Connector 9"/>
          <p:cNvCxnSpPr/>
          <p:nvPr/>
        </p:nvCxnSpPr>
        <p:spPr>
          <a:xfrm flipH="1">
            <a:off x="11354631" y="4523067"/>
            <a:ext cx="0" cy="1097280"/>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11171751" y="4915073"/>
            <a:ext cx="365760" cy="3657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itchFamily="34" charset="0"/>
                <a:cs typeface="Arial" pitchFamily="34" charset="0"/>
              </a:rPr>
              <a:t>J</a:t>
            </a:r>
          </a:p>
        </p:txBody>
      </p:sp>
      <p:sp>
        <p:nvSpPr>
          <p:cNvPr id="12" name="Oval 11"/>
          <p:cNvSpPr/>
          <p:nvPr/>
        </p:nvSpPr>
        <p:spPr>
          <a:xfrm>
            <a:off x="11272522" y="4403973"/>
            <a:ext cx="182880" cy="1828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3" name="Oval 12"/>
          <p:cNvSpPr/>
          <p:nvPr/>
        </p:nvSpPr>
        <p:spPr>
          <a:xfrm>
            <a:off x="11272522" y="5535592"/>
            <a:ext cx="182880" cy="18288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4" name="Oval 13"/>
          <p:cNvSpPr/>
          <p:nvPr/>
        </p:nvSpPr>
        <p:spPr>
          <a:xfrm>
            <a:off x="7952793" y="4056536"/>
            <a:ext cx="182880" cy="18288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5" name="TextBox 14"/>
          <p:cNvSpPr txBox="1"/>
          <p:nvPr/>
        </p:nvSpPr>
        <p:spPr>
          <a:xfrm>
            <a:off x="7562326" y="2505044"/>
            <a:ext cx="484428" cy="400110"/>
          </a:xfrm>
          <a:prstGeom prst="rect">
            <a:avLst/>
          </a:prstGeom>
          <a:noFill/>
        </p:spPr>
        <p:txBody>
          <a:bodyPr wrap="none" rtlCol="0">
            <a:spAutoFit/>
          </a:bodyPr>
          <a:lstStyle/>
          <a:p>
            <a:r>
              <a:rPr lang="en-US" sz="2000" b="1" dirty="0">
                <a:solidFill>
                  <a:schemeClr val="tx2"/>
                </a:solidFill>
                <a:latin typeface="Arial" pitchFamily="34" charset="0"/>
                <a:cs typeface="Arial" pitchFamily="34" charset="0"/>
              </a:rPr>
              <a:t>F1</a:t>
            </a:r>
          </a:p>
        </p:txBody>
      </p:sp>
      <p:sp>
        <p:nvSpPr>
          <p:cNvPr id="16" name="TextBox 15"/>
          <p:cNvSpPr txBox="1"/>
          <p:nvPr/>
        </p:nvSpPr>
        <p:spPr>
          <a:xfrm>
            <a:off x="9174753" y="4872431"/>
            <a:ext cx="484428" cy="400110"/>
          </a:xfrm>
          <a:prstGeom prst="rect">
            <a:avLst/>
          </a:prstGeom>
          <a:noFill/>
        </p:spPr>
        <p:txBody>
          <a:bodyPr wrap="none" rtlCol="0">
            <a:spAutoFit/>
          </a:bodyPr>
          <a:lstStyle/>
          <a:p>
            <a:r>
              <a:rPr lang="en-US" sz="2000" b="1" dirty="0">
                <a:solidFill>
                  <a:schemeClr val="tx2"/>
                </a:solidFill>
                <a:latin typeface="Arial" pitchFamily="34" charset="0"/>
                <a:cs typeface="Arial" pitchFamily="34" charset="0"/>
              </a:rPr>
              <a:t>F2</a:t>
            </a:r>
          </a:p>
        </p:txBody>
      </p:sp>
      <p:sp>
        <p:nvSpPr>
          <p:cNvPr id="17" name="TextBox 16"/>
          <p:cNvSpPr txBox="1"/>
          <p:nvPr/>
        </p:nvSpPr>
        <p:spPr>
          <a:xfrm>
            <a:off x="11385453" y="4169222"/>
            <a:ext cx="484428" cy="400110"/>
          </a:xfrm>
          <a:prstGeom prst="rect">
            <a:avLst/>
          </a:prstGeom>
          <a:noFill/>
        </p:spPr>
        <p:txBody>
          <a:bodyPr wrap="none" rtlCol="0">
            <a:spAutoFit/>
          </a:bodyPr>
          <a:lstStyle/>
          <a:p>
            <a:r>
              <a:rPr lang="en-US" sz="2000" b="1" dirty="0">
                <a:solidFill>
                  <a:schemeClr val="tx2"/>
                </a:solidFill>
                <a:latin typeface="Arial" pitchFamily="34" charset="0"/>
                <a:cs typeface="Arial" pitchFamily="34" charset="0"/>
              </a:rPr>
              <a:t>F3</a:t>
            </a:r>
          </a:p>
        </p:txBody>
      </p:sp>
    </p:spTree>
    <p:extLst>
      <p:ext uri="{BB962C8B-B14F-4D97-AF65-F5344CB8AC3E}">
        <p14:creationId xmlns:p14="http://schemas.microsoft.com/office/powerpoint/2010/main" val="27508727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Step 5 – Add State-Space Flexibility Model</a:t>
            </a:r>
          </a:p>
        </p:txBody>
      </p:sp>
      <p:pic>
        <p:nvPicPr>
          <p:cNvPr id="2" name="Picture 1"/>
          <p:cNvPicPr>
            <a:picLocks noChangeAspect="1"/>
          </p:cNvPicPr>
          <p:nvPr/>
        </p:nvPicPr>
        <p:blipFill>
          <a:blip r:embed="rId2"/>
          <a:stretch>
            <a:fillRect/>
          </a:stretch>
        </p:blipFill>
        <p:spPr>
          <a:xfrm>
            <a:off x="0" y="2030857"/>
            <a:ext cx="7785428" cy="4827143"/>
          </a:xfrm>
          <a:prstGeom prst="rect">
            <a:avLst/>
          </a:prstGeom>
        </p:spPr>
      </p:pic>
      <p:sp>
        <p:nvSpPr>
          <p:cNvPr id="4" name="Content Placeholder 3"/>
          <p:cNvSpPr>
            <a:spLocks noGrp="1"/>
          </p:cNvSpPr>
          <p:nvPr>
            <p:ph idx="1"/>
          </p:nvPr>
        </p:nvSpPr>
        <p:spPr>
          <a:xfrm>
            <a:off x="609602" y="1600200"/>
            <a:ext cx="10769600" cy="838200"/>
          </a:xfrm>
        </p:spPr>
        <p:txBody>
          <a:bodyPr/>
          <a:lstStyle/>
          <a:p>
            <a:r>
              <a:rPr lang="en-US" dirty="0"/>
              <a:t>A, B, C, D matrices derived from reduced model equations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3312" y="3124200"/>
            <a:ext cx="5183943" cy="49898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3800" y="4648200"/>
            <a:ext cx="4579783" cy="1676400"/>
          </a:xfrm>
          <a:prstGeom prst="rect">
            <a:avLst/>
          </a:prstGeom>
        </p:spPr>
      </p:pic>
      <p:sp>
        <p:nvSpPr>
          <p:cNvPr id="7" name="Down Arrow 6"/>
          <p:cNvSpPr/>
          <p:nvPr/>
        </p:nvSpPr>
        <p:spPr>
          <a:xfrm>
            <a:off x="9324168" y="3868354"/>
            <a:ext cx="457200" cy="6096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extLst>
      <p:ext uri="{BB962C8B-B14F-4D97-AF65-F5344CB8AC3E}">
        <p14:creationId xmlns:p14="http://schemas.microsoft.com/office/powerpoint/2010/main" val="1960304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Step 6 – Set Actuation Mode for Joints</a:t>
            </a:r>
          </a:p>
        </p:txBody>
      </p:sp>
      <p:pic>
        <p:nvPicPr>
          <p:cNvPr id="2" name="Picture 1"/>
          <p:cNvPicPr>
            <a:picLocks noChangeAspect="1"/>
          </p:cNvPicPr>
          <p:nvPr/>
        </p:nvPicPr>
        <p:blipFill>
          <a:blip r:embed="rId2"/>
          <a:stretch>
            <a:fillRect/>
          </a:stretch>
        </p:blipFill>
        <p:spPr>
          <a:xfrm>
            <a:off x="2196772" y="2030857"/>
            <a:ext cx="7785428" cy="4827143"/>
          </a:xfrm>
          <a:prstGeom prst="rect">
            <a:avLst/>
          </a:prstGeom>
        </p:spPr>
      </p:pic>
      <p:sp>
        <p:nvSpPr>
          <p:cNvPr id="4" name="Content Placeholder 3"/>
          <p:cNvSpPr>
            <a:spLocks noGrp="1"/>
          </p:cNvSpPr>
          <p:nvPr>
            <p:ph idx="1"/>
          </p:nvPr>
        </p:nvSpPr>
        <p:spPr>
          <a:xfrm>
            <a:off x="609602" y="1600200"/>
            <a:ext cx="10769600" cy="838200"/>
          </a:xfrm>
        </p:spPr>
        <p:txBody>
          <a:bodyPr/>
          <a:lstStyle/>
          <a:p>
            <a:r>
              <a:rPr lang="en-US" dirty="0"/>
              <a:t>Force: Provided by Input</a:t>
            </a:r>
          </a:p>
          <a:p>
            <a:r>
              <a:rPr lang="en-US" dirty="0"/>
              <a:t>Motion: Automatically Computed</a:t>
            </a:r>
          </a:p>
        </p:txBody>
      </p:sp>
      <p:sp>
        <p:nvSpPr>
          <p:cNvPr id="5" name="TextBox 4"/>
          <p:cNvSpPr txBox="1"/>
          <p:nvPr/>
        </p:nvSpPr>
        <p:spPr>
          <a:xfrm>
            <a:off x="7467600" y="3962400"/>
            <a:ext cx="4027064" cy="338554"/>
          </a:xfrm>
          <a:prstGeom prst="rect">
            <a:avLst/>
          </a:prstGeom>
          <a:noFill/>
        </p:spPr>
        <p:txBody>
          <a:bodyPr wrap="none" rtlCol="0">
            <a:spAutoFit/>
          </a:bodyPr>
          <a:lstStyle/>
          <a:p>
            <a:r>
              <a:rPr lang="en-US" sz="1600" i="1" dirty="0">
                <a:latin typeface="Arial" pitchFamily="34" charset="0"/>
                <a:cs typeface="Arial" pitchFamily="34" charset="0"/>
              </a:rPr>
              <a:t>* only position outputs shown for simplicity</a:t>
            </a:r>
          </a:p>
        </p:txBody>
      </p:sp>
    </p:spTree>
    <p:extLst>
      <p:ext uri="{BB962C8B-B14F-4D97-AF65-F5344CB8AC3E}">
        <p14:creationId xmlns:p14="http://schemas.microsoft.com/office/powerpoint/2010/main" val="2792704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Step 7 – Connect State-Space Output to Force Inputs</a:t>
            </a:r>
          </a:p>
        </p:txBody>
      </p:sp>
      <p:pic>
        <p:nvPicPr>
          <p:cNvPr id="2" name="Picture 1"/>
          <p:cNvPicPr>
            <a:picLocks noChangeAspect="1"/>
          </p:cNvPicPr>
          <p:nvPr/>
        </p:nvPicPr>
        <p:blipFill>
          <a:blip r:embed="rId2"/>
          <a:stretch>
            <a:fillRect/>
          </a:stretch>
        </p:blipFill>
        <p:spPr>
          <a:xfrm>
            <a:off x="2196772" y="2030857"/>
            <a:ext cx="7785428" cy="4827143"/>
          </a:xfrm>
          <a:prstGeom prst="rect">
            <a:avLst/>
          </a:prstGeom>
        </p:spPr>
      </p:pic>
      <p:sp>
        <p:nvSpPr>
          <p:cNvPr id="4" name="Content Placeholder 3"/>
          <p:cNvSpPr>
            <a:spLocks noGrp="1"/>
          </p:cNvSpPr>
          <p:nvPr>
            <p:ph idx="1"/>
          </p:nvPr>
        </p:nvSpPr>
        <p:spPr>
          <a:xfrm>
            <a:off x="609602" y="1600200"/>
            <a:ext cx="10769600" cy="838200"/>
          </a:xfrm>
        </p:spPr>
        <p:txBody>
          <a:bodyPr/>
          <a:lstStyle/>
          <a:p>
            <a:r>
              <a:rPr lang="en-US" dirty="0"/>
              <a:t>State-space force outputs actuate deflection joints</a:t>
            </a:r>
          </a:p>
        </p:txBody>
      </p:sp>
    </p:spTree>
    <p:extLst>
      <p:ext uri="{BB962C8B-B14F-4D97-AF65-F5344CB8AC3E}">
        <p14:creationId xmlns:p14="http://schemas.microsoft.com/office/powerpoint/2010/main" val="379319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Step 8 – Connect Sensed Motion to State-Space Input</a:t>
            </a:r>
          </a:p>
        </p:txBody>
      </p:sp>
      <p:pic>
        <p:nvPicPr>
          <p:cNvPr id="2" name="Picture 1"/>
          <p:cNvPicPr>
            <a:picLocks noChangeAspect="1"/>
          </p:cNvPicPr>
          <p:nvPr/>
        </p:nvPicPr>
        <p:blipFill>
          <a:blip r:embed="rId2"/>
          <a:stretch>
            <a:fillRect/>
          </a:stretch>
        </p:blipFill>
        <p:spPr>
          <a:xfrm>
            <a:off x="2196772" y="2030857"/>
            <a:ext cx="7785428" cy="4827143"/>
          </a:xfrm>
          <a:prstGeom prst="rect">
            <a:avLst/>
          </a:prstGeom>
        </p:spPr>
      </p:pic>
      <p:sp>
        <p:nvSpPr>
          <p:cNvPr id="4" name="Content Placeholder 3"/>
          <p:cNvSpPr>
            <a:spLocks noGrp="1"/>
          </p:cNvSpPr>
          <p:nvPr>
            <p:ph idx="1"/>
          </p:nvPr>
        </p:nvSpPr>
        <p:spPr>
          <a:xfrm>
            <a:off x="609602" y="1600200"/>
            <a:ext cx="10769600" cy="838200"/>
          </a:xfrm>
        </p:spPr>
        <p:txBody>
          <a:bodyPr/>
          <a:lstStyle/>
          <a:p>
            <a:r>
              <a:rPr lang="en-US" dirty="0"/>
              <a:t>Sensed deflection joint motions used to compute appropriate forces</a:t>
            </a:r>
          </a:p>
        </p:txBody>
      </p:sp>
    </p:spTree>
    <p:extLst>
      <p:ext uri="{BB962C8B-B14F-4D97-AF65-F5344CB8AC3E}">
        <p14:creationId xmlns:p14="http://schemas.microsoft.com/office/powerpoint/2010/main" val="750923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Step 9 – Break Algebraic Loops with Filters</a:t>
            </a:r>
          </a:p>
        </p:txBody>
      </p:sp>
      <p:pic>
        <p:nvPicPr>
          <p:cNvPr id="2" name="Picture 1"/>
          <p:cNvPicPr>
            <a:picLocks noChangeAspect="1"/>
          </p:cNvPicPr>
          <p:nvPr/>
        </p:nvPicPr>
        <p:blipFill>
          <a:blip r:embed="rId2"/>
          <a:stretch>
            <a:fillRect/>
          </a:stretch>
        </p:blipFill>
        <p:spPr>
          <a:xfrm>
            <a:off x="2196772" y="2030857"/>
            <a:ext cx="7785428" cy="4827143"/>
          </a:xfrm>
          <a:prstGeom prst="rect">
            <a:avLst/>
          </a:prstGeom>
        </p:spPr>
      </p:pic>
      <p:sp>
        <p:nvSpPr>
          <p:cNvPr id="4" name="Content Placeholder 3"/>
          <p:cNvSpPr>
            <a:spLocks noGrp="1"/>
          </p:cNvSpPr>
          <p:nvPr>
            <p:ph idx="1"/>
          </p:nvPr>
        </p:nvSpPr>
        <p:spPr>
          <a:xfrm>
            <a:off x="609602" y="1600200"/>
            <a:ext cx="10896598" cy="838200"/>
          </a:xfrm>
        </p:spPr>
        <p:txBody>
          <a:bodyPr/>
          <a:lstStyle/>
          <a:p>
            <a:r>
              <a:rPr lang="en-US" dirty="0"/>
              <a:t>Direct feedthrough in SS system (D matrix) and SM mechanism (</a:t>
            </a:r>
            <a:r>
              <a:rPr lang="en-US" dirty="0" err="1"/>
              <a:t>accel</a:t>
            </a:r>
            <a:r>
              <a:rPr lang="en-US" dirty="0"/>
              <a:t>/force)</a:t>
            </a:r>
          </a:p>
        </p:txBody>
      </p:sp>
    </p:spTree>
    <p:extLst>
      <p:ext uri="{BB962C8B-B14F-4D97-AF65-F5344CB8AC3E}">
        <p14:creationId xmlns:p14="http://schemas.microsoft.com/office/powerpoint/2010/main" val="2214604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Step 10 – Encapsulate in a Subsystem</a:t>
            </a:r>
          </a:p>
        </p:txBody>
      </p:sp>
      <p:pic>
        <p:nvPicPr>
          <p:cNvPr id="2" name="Picture 1"/>
          <p:cNvPicPr>
            <a:picLocks noChangeAspect="1"/>
          </p:cNvPicPr>
          <p:nvPr/>
        </p:nvPicPr>
        <p:blipFill>
          <a:blip r:embed="rId2"/>
          <a:stretch>
            <a:fillRect/>
          </a:stretch>
        </p:blipFill>
        <p:spPr>
          <a:xfrm>
            <a:off x="2196772" y="2030857"/>
            <a:ext cx="7785428" cy="4827143"/>
          </a:xfrm>
          <a:prstGeom prst="rect">
            <a:avLst/>
          </a:prstGeom>
        </p:spPr>
      </p:pic>
      <p:sp>
        <p:nvSpPr>
          <p:cNvPr id="4" name="Content Placeholder 3"/>
          <p:cNvSpPr>
            <a:spLocks noGrp="1"/>
          </p:cNvSpPr>
          <p:nvPr>
            <p:ph idx="1"/>
          </p:nvPr>
        </p:nvSpPr>
        <p:spPr>
          <a:xfrm>
            <a:off x="609602" y="1600200"/>
            <a:ext cx="10769600" cy="838200"/>
          </a:xfrm>
        </p:spPr>
        <p:txBody>
          <a:bodyPr/>
          <a:lstStyle/>
          <a:p>
            <a:r>
              <a:rPr lang="en-US" dirty="0"/>
              <a:t>Block can be used modularly</a:t>
            </a:r>
          </a:p>
        </p:txBody>
      </p:sp>
    </p:spTree>
    <p:extLst>
      <p:ext uri="{BB962C8B-B14F-4D97-AF65-F5344CB8AC3E}">
        <p14:creationId xmlns:p14="http://schemas.microsoft.com/office/powerpoint/2010/main" val="3197453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Step 11 – Add Interface Frame Masses and Inertias</a:t>
            </a:r>
          </a:p>
        </p:txBody>
      </p:sp>
      <p:pic>
        <p:nvPicPr>
          <p:cNvPr id="2" name="Picture 1"/>
          <p:cNvPicPr>
            <a:picLocks noChangeAspect="1"/>
          </p:cNvPicPr>
          <p:nvPr/>
        </p:nvPicPr>
        <p:blipFill>
          <a:blip r:embed="rId3"/>
          <a:stretch>
            <a:fillRect/>
          </a:stretch>
        </p:blipFill>
        <p:spPr>
          <a:xfrm>
            <a:off x="2196772" y="2030857"/>
            <a:ext cx="7785428" cy="4827143"/>
          </a:xfrm>
          <a:prstGeom prst="rect">
            <a:avLst/>
          </a:prstGeom>
        </p:spPr>
      </p:pic>
      <p:sp>
        <p:nvSpPr>
          <p:cNvPr id="4" name="Content Placeholder 3"/>
          <p:cNvSpPr>
            <a:spLocks noGrp="1"/>
          </p:cNvSpPr>
          <p:nvPr>
            <p:ph idx="1"/>
          </p:nvPr>
        </p:nvSpPr>
        <p:spPr>
          <a:xfrm>
            <a:off x="609602" y="1600200"/>
            <a:ext cx="10769600" cy="838200"/>
          </a:xfrm>
        </p:spPr>
        <p:txBody>
          <a:bodyPr/>
          <a:lstStyle/>
          <a:p>
            <a:r>
              <a:rPr lang="en-US" dirty="0"/>
              <a:t>Best practice: non-zero effective mass and inertia at every moving frame</a:t>
            </a:r>
          </a:p>
          <a:p>
            <a:r>
              <a:rPr lang="en-US" dirty="0"/>
              <a:t>Small masses and inertias can hurt numerical stability</a:t>
            </a:r>
          </a:p>
        </p:txBody>
      </p:sp>
    </p:spTree>
    <p:extLst>
      <p:ext uri="{BB962C8B-B14F-4D97-AF65-F5344CB8AC3E}">
        <p14:creationId xmlns:p14="http://schemas.microsoft.com/office/powerpoint/2010/main" val="2916548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High-Level Modeling Procedure for Using the Block</a:t>
            </a:r>
          </a:p>
        </p:txBody>
      </p:sp>
      <p:sp>
        <p:nvSpPr>
          <p:cNvPr id="4" name="Content Placeholder 3"/>
          <p:cNvSpPr>
            <a:spLocks noGrp="1"/>
          </p:cNvSpPr>
          <p:nvPr>
            <p:ph idx="1"/>
          </p:nvPr>
        </p:nvSpPr>
        <p:spPr/>
        <p:txBody>
          <a:bodyPr/>
          <a:lstStyle/>
          <a:p>
            <a:pPr marL="457200" indent="-457200">
              <a:buFont typeface="+mj-lt"/>
              <a:buAutoNum type="arabicPeriod"/>
            </a:pPr>
            <a:r>
              <a:rPr lang="en-US" dirty="0"/>
              <a:t>Choose a reference frame for the flexible body</a:t>
            </a:r>
          </a:p>
          <a:p>
            <a:pPr marL="457200" indent="-457200">
              <a:buFont typeface="+mj-lt"/>
              <a:buAutoNum type="arabicPeriod"/>
            </a:pPr>
            <a:r>
              <a:rPr lang="en-US" dirty="0"/>
              <a:t>Create CAD and FEA models</a:t>
            </a:r>
          </a:p>
          <a:p>
            <a:pPr marL="457200" indent="-457200">
              <a:buFont typeface="+mj-lt"/>
              <a:buAutoNum type="arabicPeriod"/>
            </a:pPr>
            <a:r>
              <a:rPr lang="en-US" dirty="0"/>
              <a:t>If necessary, add 6-dof nodes to the FE model</a:t>
            </a:r>
          </a:p>
          <a:p>
            <a:pPr marL="457200" indent="-457200">
              <a:buFont typeface="+mj-lt"/>
              <a:buAutoNum type="arabicPeriod"/>
            </a:pPr>
            <a:r>
              <a:rPr lang="en-US" dirty="0"/>
              <a:t>Choose the connection points for the multibody system</a:t>
            </a:r>
          </a:p>
          <a:p>
            <a:pPr marL="457200" indent="-457200">
              <a:buFont typeface="+mj-lt"/>
              <a:buAutoNum type="arabicPeriod"/>
            </a:pPr>
            <a:r>
              <a:rPr lang="en-US" dirty="0"/>
              <a:t>Generate the Craig-Bampton reduced model</a:t>
            </a:r>
          </a:p>
          <a:p>
            <a:pPr marL="457200" indent="-457200">
              <a:buFont typeface="+mj-lt"/>
              <a:buAutoNum type="arabicPeriod"/>
            </a:pPr>
            <a:r>
              <a:rPr lang="en-US" dirty="0"/>
              <a:t>Generate other required data</a:t>
            </a:r>
          </a:p>
          <a:p>
            <a:pPr marL="457200" indent="-457200">
              <a:buFont typeface="+mj-lt"/>
              <a:buAutoNum type="arabicPeriod"/>
            </a:pPr>
            <a:r>
              <a:rPr lang="en-US" dirty="0"/>
              <a:t>Add the flexible body block to the multibody system</a:t>
            </a:r>
          </a:p>
        </p:txBody>
      </p:sp>
    </p:spTree>
    <p:extLst>
      <p:ext uri="{BB962C8B-B14F-4D97-AF65-F5344CB8AC3E}">
        <p14:creationId xmlns:p14="http://schemas.microsoft.com/office/powerpoint/2010/main" val="17879173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Step 1 – Choose a Reference Frame for the Flexible Body</a:t>
            </a:r>
          </a:p>
        </p:txBody>
      </p:sp>
      <p:sp>
        <p:nvSpPr>
          <p:cNvPr id="4" name="Content Placeholder 3"/>
          <p:cNvSpPr>
            <a:spLocks noGrp="1"/>
          </p:cNvSpPr>
          <p:nvPr>
            <p:ph idx="1"/>
          </p:nvPr>
        </p:nvSpPr>
        <p:spPr>
          <a:xfrm>
            <a:off x="609602" y="1600200"/>
            <a:ext cx="6019798" cy="4648200"/>
          </a:xfrm>
        </p:spPr>
        <p:txBody>
          <a:bodyPr/>
          <a:lstStyle/>
          <a:p>
            <a:r>
              <a:rPr lang="en-US" dirty="0"/>
              <a:t>Reference frame should be consistent between the different models:</a:t>
            </a:r>
          </a:p>
          <a:p>
            <a:pPr lvl="1"/>
            <a:r>
              <a:rPr lang="en-US" dirty="0"/>
              <a:t>CAD model</a:t>
            </a:r>
          </a:p>
          <a:p>
            <a:pPr lvl="1"/>
            <a:r>
              <a:rPr lang="en-US" dirty="0"/>
              <a:t>FEA model</a:t>
            </a:r>
          </a:p>
          <a:p>
            <a:pPr lvl="1"/>
            <a:r>
              <a:rPr lang="en-US" dirty="0"/>
              <a:t>Multibody model</a:t>
            </a:r>
          </a:p>
          <a:p>
            <a:endParaRPr lang="en-US" dirty="0"/>
          </a:p>
          <a:p>
            <a:r>
              <a:rPr lang="en-US" dirty="0"/>
              <a:t>Frame with respect to which:</a:t>
            </a:r>
          </a:p>
          <a:p>
            <a:pPr lvl="1"/>
            <a:r>
              <a:rPr lang="en-US" dirty="0"/>
              <a:t>Coordinates of points on body are defined</a:t>
            </a:r>
          </a:p>
          <a:p>
            <a:pPr lvl="1"/>
            <a:r>
              <a:rPr lang="en-US" dirty="0"/>
              <a:t>Deformations are measured</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0" y="2438400"/>
            <a:ext cx="5192158" cy="3281016"/>
          </a:xfrm>
          <a:prstGeom prst="rect">
            <a:avLst/>
          </a:prstGeom>
        </p:spPr>
      </p:pic>
      <p:cxnSp>
        <p:nvCxnSpPr>
          <p:cNvPr id="6" name="Straight Arrow Connector 5"/>
          <p:cNvCxnSpPr/>
          <p:nvPr/>
        </p:nvCxnSpPr>
        <p:spPr>
          <a:xfrm>
            <a:off x="9450355" y="4084320"/>
            <a:ext cx="548640" cy="32918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9448800" y="3810000"/>
            <a:ext cx="548640" cy="27432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9456574" y="3444240"/>
            <a:ext cx="0" cy="64008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2866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2E3CE45-28CD-46CA-A13A-E8B526F21915}"/>
              </a:ext>
            </a:extLst>
          </p:cNvPr>
          <p:cNvGrpSpPr/>
          <p:nvPr/>
        </p:nvGrpSpPr>
        <p:grpSpPr>
          <a:xfrm>
            <a:off x="6165379" y="3429000"/>
            <a:ext cx="4810065" cy="3302672"/>
            <a:chOff x="17551" y="2722260"/>
            <a:chExt cx="6231468" cy="4278631"/>
          </a:xfrm>
        </p:grpSpPr>
        <p:sp>
          <p:nvSpPr>
            <p:cNvPr id="110" name="Rectangle 109">
              <a:extLst>
                <a:ext uri="{FF2B5EF4-FFF2-40B4-BE49-F238E27FC236}">
                  <a16:creationId xmlns:a16="http://schemas.microsoft.com/office/drawing/2014/main" id="{92D2D8B4-F7B6-40FB-A6AF-9BD08E873CEF}"/>
                </a:ext>
              </a:extLst>
            </p:cNvPr>
            <p:cNvSpPr/>
            <p:nvPr/>
          </p:nvSpPr>
          <p:spPr>
            <a:xfrm>
              <a:off x="1066799" y="4870163"/>
              <a:ext cx="4038601" cy="5486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itchFamily="34" charset="0"/>
                  <a:cs typeface="Arial" pitchFamily="34" charset="0"/>
                </a:rPr>
                <a:t>UNDEFORMED BODY</a:t>
              </a:r>
            </a:p>
          </p:txBody>
        </p:sp>
        <p:sp>
          <p:nvSpPr>
            <p:cNvPr id="111" name="Rectangle 110">
              <a:extLst>
                <a:ext uri="{FF2B5EF4-FFF2-40B4-BE49-F238E27FC236}">
                  <a16:creationId xmlns:a16="http://schemas.microsoft.com/office/drawing/2014/main" id="{60290526-4218-4291-8D5B-C922C7C2F66F}"/>
                </a:ext>
              </a:extLst>
            </p:cNvPr>
            <p:cNvSpPr/>
            <p:nvPr/>
          </p:nvSpPr>
          <p:spPr>
            <a:xfrm>
              <a:off x="3002132" y="5427723"/>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Arial" pitchFamily="34" charset="0"/>
                  <a:cs typeface="Arial" pitchFamily="34" charset="0"/>
                </a:rPr>
                <a:t>F</a:t>
              </a:r>
            </a:p>
          </p:txBody>
        </p:sp>
        <p:sp>
          <p:nvSpPr>
            <p:cNvPr id="112" name="Rectangle 111">
              <a:extLst>
                <a:ext uri="{FF2B5EF4-FFF2-40B4-BE49-F238E27FC236}">
                  <a16:creationId xmlns:a16="http://schemas.microsoft.com/office/drawing/2014/main" id="{6C11E30B-5D80-4196-9F74-0788A40C556C}"/>
                </a:ext>
              </a:extLst>
            </p:cNvPr>
            <p:cNvSpPr/>
            <p:nvPr/>
          </p:nvSpPr>
          <p:spPr>
            <a:xfrm>
              <a:off x="1541859" y="4680904"/>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Arial" pitchFamily="34" charset="0"/>
                  <a:cs typeface="Arial" pitchFamily="34" charset="0"/>
                </a:rPr>
                <a:t>F</a:t>
              </a:r>
            </a:p>
          </p:txBody>
        </p:sp>
        <p:sp>
          <p:nvSpPr>
            <p:cNvPr id="113" name="Rectangle 112">
              <a:extLst>
                <a:ext uri="{FF2B5EF4-FFF2-40B4-BE49-F238E27FC236}">
                  <a16:creationId xmlns:a16="http://schemas.microsoft.com/office/drawing/2014/main" id="{ABD34C88-A0AD-436E-8471-B98E6BE6105F}"/>
                </a:ext>
              </a:extLst>
            </p:cNvPr>
            <p:cNvSpPr/>
            <p:nvPr/>
          </p:nvSpPr>
          <p:spPr>
            <a:xfrm>
              <a:off x="4463254" y="4680904"/>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Arial" pitchFamily="34" charset="0"/>
                  <a:cs typeface="Arial" pitchFamily="34" charset="0"/>
                </a:rPr>
                <a:t>F</a:t>
              </a:r>
            </a:p>
          </p:txBody>
        </p:sp>
        <p:sp>
          <p:nvSpPr>
            <p:cNvPr id="114" name="Oval 113">
              <a:extLst>
                <a:ext uri="{FF2B5EF4-FFF2-40B4-BE49-F238E27FC236}">
                  <a16:creationId xmlns:a16="http://schemas.microsoft.com/office/drawing/2014/main" id="{9831FA6C-F9F8-4184-A639-93EE77D3CE4A}"/>
                </a:ext>
              </a:extLst>
            </p:cNvPr>
            <p:cNvSpPr/>
            <p:nvPr/>
          </p:nvSpPr>
          <p:spPr>
            <a:xfrm>
              <a:off x="4280374" y="3850020"/>
              <a:ext cx="548640" cy="5486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pitchFamily="34" charset="0"/>
                  <a:cs typeface="Arial" pitchFamily="34" charset="0"/>
                </a:rPr>
                <a:t>J</a:t>
              </a:r>
            </a:p>
          </p:txBody>
        </p:sp>
        <p:sp>
          <p:nvSpPr>
            <p:cNvPr id="115" name="Oval 114">
              <a:extLst>
                <a:ext uri="{FF2B5EF4-FFF2-40B4-BE49-F238E27FC236}">
                  <a16:creationId xmlns:a16="http://schemas.microsoft.com/office/drawing/2014/main" id="{55B0771B-F54F-4793-B3E5-D1F0A69500F3}"/>
                </a:ext>
              </a:extLst>
            </p:cNvPr>
            <p:cNvSpPr/>
            <p:nvPr/>
          </p:nvSpPr>
          <p:spPr>
            <a:xfrm>
              <a:off x="2818156" y="5835211"/>
              <a:ext cx="548640" cy="5486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pitchFamily="34" charset="0"/>
                  <a:cs typeface="Arial" pitchFamily="34" charset="0"/>
                </a:rPr>
                <a:t>W</a:t>
              </a:r>
            </a:p>
          </p:txBody>
        </p:sp>
        <p:sp>
          <p:nvSpPr>
            <p:cNvPr id="116" name="Oval 115">
              <a:extLst>
                <a:ext uri="{FF2B5EF4-FFF2-40B4-BE49-F238E27FC236}">
                  <a16:creationId xmlns:a16="http://schemas.microsoft.com/office/drawing/2014/main" id="{2D0ADFDD-11BA-40C8-8064-C5CABB3E3D59}"/>
                </a:ext>
              </a:extLst>
            </p:cNvPr>
            <p:cNvSpPr/>
            <p:nvPr/>
          </p:nvSpPr>
          <p:spPr>
            <a:xfrm>
              <a:off x="1358130" y="3850020"/>
              <a:ext cx="548640" cy="5486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pitchFamily="34" charset="0"/>
                  <a:cs typeface="Arial" pitchFamily="34" charset="0"/>
                </a:rPr>
                <a:t>J</a:t>
              </a:r>
            </a:p>
          </p:txBody>
        </p:sp>
        <p:sp>
          <p:nvSpPr>
            <p:cNvPr id="117" name="Rounded Rectangle 69">
              <a:extLst>
                <a:ext uri="{FF2B5EF4-FFF2-40B4-BE49-F238E27FC236}">
                  <a16:creationId xmlns:a16="http://schemas.microsoft.com/office/drawing/2014/main" id="{83F64DA0-5A5A-4145-9FEA-3FD5E61374E1}"/>
                </a:ext>
              </a:extLst>
            </p:cNvPr>
            <p:cNvSpPr/>
            <p:nvPr/>
          </p:nvSpPr>
          <p:spPr>
            <a:xfrm>
              <a:off x="2330476" y="2828940"/>
              <a:ext cx="1645920" cy="731520"/>
            </a:xfrm>
            <a:prstGeom prst="roundRect">
              <a:avLst>
                <a:gd name="adj" fmla="val 1794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pitchFamily="34" charset="0"/>
                  <a:cs typeface="Arial" pitchFamily="34" charset="0"/>
                </a:rPr>
                <a:t>STATE-SPACE</a:t>
              </a:r>
              <a:br>
                <a:rPr lang="en-US" sz="1200" b="1" dirty="0">
                  <a:solidFill>
                    <a:schemeClr val="tx1"/>
                  </a:solidFill>
                  <a:latin typeface="Arial" pitchFamily="34" charset="0"/>
                  <a:cs typeface="Arial" pitchFamily="34" charset="0"/>
                </a:rPr>
              </a:br>
              <a:r>
                <a:rPr lang="en-US" sz="1200" b="1" dirty="0">
                  <a:solidFill>
                    <a:schemeClr val="tx1"/>
                  </a:solidFill>
                  <a:latin typeface="Arial" pitchFamily="34" charset="0"/>
                  <a:cs typeface="Arial" pitchFamily="34" charset="0"/>
                </a:rPr>
                <a:t>SYSTEM</a:t>
              </a:r>
            </a:p>
          </p:txBody>
        </p:sp>
        <p:sp>
          <p:nvSpPr>
            <p:cNvPr id="118" name="Rectangle 117">
              <a:extLst>
                <a:ext uri="{FF2B5EF4-FFF2-40B4-BE49-F238E27FC236}">
                  <a16:creationId xmlns:a16="http://schemas.microsoft.com/office/drawing/2014/main" id="{5D5A1D10-03C3-4670-8AEA-4D356CFF2445}"/>
                </a:ext>
              </a:extLst>
            </p:cNvPr>
            <p:cNvSpPr/>
            <p:nvPr/>
          </p:nvSpPr>
          <p:spPr>
            <a:xfrm>
              <a:off x="654076" y="2722260"/>
              <a:ext cx="4876800" cy="388620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latin typeface="Arial" pitchFamily="34" charset="0"/>
                <a:cs typeface="Arial" pitchFamily="34" charset="0"/>
              </a:endParaRPr>
            </a:p>
          </p:txBody>
        </p:sp>
        <p:sp>
          <p:nvSpPr>
            <p:cNvPr id="119" name="Rectangle 118">
              <a:extLst>
                <a:ext uri="{FF2B5EF4-FFF2-40B4-BE49-F238E27FC236}">
                  <a16:creationId xmlns:a16="http://schemas.microsoft.com/office/drawing/2014/main" id="{307F5061-54E4-4CAC-AB57-45E967F1112D}"/>
                </a:ext>
              </a:extLst>
            </p:cNvPr>
            <p:cNvSpPr/>
            <p:nvPr/>
          </p:nvSpPr>
          <p:spPr>
            <a:xfrm>
              <a:off x="5540207" y="3377580"/>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Arial" pitchFamily="34" charset="0"/>
                  <a:cs typeface="Arial" pitchFamily="34" charset="0"/>
                </a:rPr>
                <a:t>F</a:t>
              </a:r>
            </a:p>
          </p:txBody>
        </p:sp>
        <p:sp>
          <p:nvSpPr>
            <p:cNvPr id="120" name="Rectangle 119">
              <a:extLst>
                <a:ext uri="{FF2B5EF4-FFF2-40B4-BE49-F238E27FC236}">
                  <a16:creationId xmlns:a16="http://schemas.microsoft.com/office/drawing/2014/main" id="{6DA62EB7-0F25-4107-9BAD-5E4E392BC508}"/>
                </a:ext>
              </a:extLst>
            </p:cNvPr>
            <p:cNvSpPr/>
            <p:nvPr/>
          </p:nvSpPr>
          <p:spPr>
            <a:xfrm>
              <a:off x="457200" y="3377580"/>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Arial" pitchFamily="34" charset="0"/>
                  <a:cs typeface="Arial" pitchFamily="34" charset="0"/>
                </a:rPr>
                <a:t>F</a:t>
              </a:r>
            </a:p>
          </p:txBody>
        </p:sp>
        <p:sp>
          <p:nvSpPr>
            <p:cNvPr id="121" name="Rectangle 120">
              <a:extLst>
                <a:ext uri="{FF2B5EF4-FFF2-40B4-BE49-F238E27FC236}">
                  <a16:creationId xmlns:a16="http://schemas.microsoft.com/office/drawing/2014/main" id="{21F9FBCE-5DCB-45FF-83D5-F5C726861079}"/>
                </a:ext>
              </a:extLst>
            </p:cNvPr>
            <p:cNvSpPr/>
            <p:nvPr/>
          </p:nvSpPr>
          <p:spPr>
            <a:xfrm>
              <a:off x="3002132" y="6617791"/>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latin typeface="Arial" pitchFamily="34" charset="0"/>
                  <a:cs typeface="Arial" pitchFamily="34" charset="0"/>
                </a:rPr>
                <a:t>F</a:t>
              </a:r>
            </a:p>
          </p:txBody>
        </p:sp>
        <p:cxnSp>
          <p:nvCxnSpPr>
            <p:cNvPr id="122" name="Straight Connector 121">
              <a:extLst>
                <a:ext uri="{FF2B5EF4-FFF2-40B4-BE49-F238E27FC236}">
                  <a16:creationId xmlns:a16="http://schemas.microsoft.com/office/drawing/2014/main" id="{746C5862-5DFB-4DE3-8D18-639250FD5CC5}"/>
                </a:ext>
              </a:extLst>
            </p:cNvPr>
            <p:cNvCxnSpPr>
              <a:stCxn id="115" idx="0"/>
              <a:endCxn id="111" idx="2"/>
            </p:cNvCxnSpPr>
            <p:nvPr/>
          </p:nvCxnSpPr>
          <p:spPr>
            <a:xfrm flipV="1">
              <a:off x="3092476" y="5610603"/>
              <a:ext cx="1096" cy="2246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5944A3C-89B3-4AB2-8432-F25FD5FF6921}"/>
                </a:ext>
              </a:extLst>
            </p:cNvPr>
            <p:cNvCxnSpPr>
              <a:stCxn id="115" idx="4"/>
              <a:endCxn id="121" idx="0"/>
            </p:cNvCxnSpPr>
            <p:nvPr/>
          </p:nvCxnSpPr>
          <p:spPr>
            <a:xfrm>
              <a:off x="3092476" y="6383851"/>
              <a:ext cx="1096" cy="233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86CCD182-DE1C-46D6-B4EB-F3E457B06AFA}"/>
                </a:ext>
              </a:extLst>
            </p:cNvPr>
            <p:cNvCxnSpPr>
              <a:stCxn id="114" idx="4"/>
              <a:endCxn id="113" idx="0"/>
            </p:cNvCxnSpPr>
            <p:nvPr/>
          </p:nvCxnSpPr>
          <p:spPr>
            <a:xfrm>
              <a:off x="4554694" y="4398660"/>
              <a:ext cx="0" cy="2822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CEF590C7-BA9F-411B-89B8-9C18E67FC4D6}"/>
                </a:ext>
              </a:extLst>
            </p:cNvPr>
            <p:cNvCxnSpPr>
              <a:endCxn id="114" idx="0"/>
            </p:cNvCxnSpPr>
            <p:nvPr/>
          </p:nvCxnSpPr>
          <p:spPr>
            <a:xfrm>
              <a:off x="4554694" y="3469020"/>
              <a:ext cx="0" cy="381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8F6DFC58-B0F8-44A6-84B0-DAE588702956}"/>
                </a:ext>
              </a:extLst>
            </p:cNvPr>
            <p:cNvCxnSpPr/>
            <p:nvPr/>
          </p:nvCxnSpPr>
          <p:spPr>
            <a:xfrm flipH="1">
              <a:off x="1631108" y="3464697"/>
              <a:ext cx="0" cy="3840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A9BC57C-19FB-4A3F-965C-01EF3ED7A987}"/>
                </a:ext>
              </a:extLst>
            </p:cNvPr>
            <p:cNvCxnSpPr>
              <a:stCxn id="119" idx="1"/>
            </p:cNvCxnSpPr>
            <p:nvPr/>
          </p:nvCxnSpPr>
          <p:spPr>
            <a:xfrm flipH="1">
              <a:off x="4540698" y="3469020"/>
              <a:ext cx="99950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1E8D17BE-AA5C-4995-A4FD-1E60736AEAEA}"/>
                </a:ext>
              </a:extLst>
            </p:cNvPr>
            <p:cNvCxnSpPr>
              <a:endCxn id="120" idx="3"/>
            </p:cNvCxnSpPr>
            <p:nvPr/>
          </p:nvCxnSpPr>
          <p:spPr>
            <a:xfrm flipH="1">
              <a:off x="640080" y="3469020"/>
              <a:ext cx="9923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56713605-C6C6-4E04-9D57-40612245D955}"/>
                </a:ext>
              </a:extLst>
            </p:cNvPr>
            <p:cNvCxnSpPr>
              <a:stCxn id="116" idx="4"/>
              <a:endCxn id="112" idx="0"/>
            </p:cNvCxnSpPr>
            <p:nvPr/>
          </p:nvCxnSpPr>
          <p:spPr>
            <a:xfrm>
              <a:off x="1632450" y="4398660"/>
              <a:ext cx="849" cy="2822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0B88BD31-94CE-4947-ABA7-3DBB89D8678F}"/>
                </a:ext>
              </a:extLst>
            </p:cNvPr>
            <p:cNvSpPr txBox="1"/>
            <p:nvPr/>
          </p:nvSpPr>
          <p:spPr>
            <a:xfrm>
              <a:off x="3402757" y="5940254"/>
              <a:ext cx="1092761" cy="338917"/>
            </a:xfrm>
            <a:prstGeom prst="rect">
              <a:avLst/>
            </a:prstGeom>
            <a:noFill/>
          </p:spPr>
          <p:txBody>
            <a:bodyPr wrap="none" rtlCol="0">
              <a:spAutoFit/>
            </a:bodyPr>
            <a:lstStyle/>
            <a:p>
              <a:r>
                <a:rPr lang="en-US" sz="1100" dirty="0">
                  <a:latin typeface="Arial" pitchFamily="34" charset="0"/>
                  <a:cs typeface="Arial" pitchFamily="34" charset="0"/>
                </a:rPr>
                <a:t>Weld Joint</a:t>
              </a:r>
            </a:p>
          </p:txBody>
        </p:sp>
        <p:cxnSp>
          <p:nvCxnSpPr>
            <p:cNvPr id="131" name="Straight Connector 130">
              <a:extLst>
                <a:ext uri="{FF2B5EF4-FFF2-40B4-BE49-F238E27FC236}">
                  <a16:creationId xmlns:a16="http://schemas.microsoft.com/office/drawing/2014/main" id="{190D29A9-7142-48F8-B4C6-5A01D8B0DAF2}"/>
                </a:ext>
              </a:extLst>
            </p:cNvPr>
            <p:cNvCxnSpPr/>
            <p:nvPr/>
          </p:nvCxnSpPr>
          <p:spPr>
            <a:xfrm flipH="1">
              <a:off x="3625876" y="4012942"/>
              <a:ext cx="654498"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5F3995A-BC3A-4B39-9F10-BEFF36D41A3C}"/>
                </a:ext>
              </a:extLst>
            </p:cNvPr>
            <p:cNvCxnSpPr/>
            <p:nvPr/>
          </p:nvCxnSpPr>
          <p:spPr>
            <a:xfrm flipH="1">
              <a:off x="1903756" y="4012942"/>
              <a:ext cx="657512"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2648DA3F-6879-41A4-8364-AD24E145CC0C}"/>
                </a:ext>
              </a:extLst>
            </p:cNvPr>
            <p:cNvCxnSpPr/>
            <p:nvPr/>
          </p:nvCxnSpPr>
          <p:spPr>
            <a:xfrm flipV="1">
              <a:off x="2559076" y="3560459"/>
              <a:ext cx="2192" cy="452483"/>
            </a:xfrm>
            <a:prstGeom prst="straightConnector1">
              <a:avLst/>
            </a:prstGeom>
            <a:ln w="25400">
              <a:solidFill>
                <a:schemeClr val="tx1"/>
              </a:solidFill>
              <a:prstDash val="sysDot"/>
              <a:tailEnd type="triangle" w="lg" len="lg"/>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EA21748F-2AA1-4194-B457-3875D40C3BED}"/>
                </a:ext>
              </a:extLst>
            </p:cNvPr>
            <p:cNvCxnSpPr/>
            <p:nvPr/>
          </p:nvCxnSpPr>
          <p:spPr>
            <a:xfrm flipV="1">
              <a:off x="3625876" y="3558698"/>
              <a:ext cx="0" cy="457200"/>
            </a:xfrm>
            <a:prstGeom prst="straightConnector1">
              <a:avLst/>
            </a:prstGeom>
            <a:ln w="25400">
              <a:solidFill>
                <a:schemeClr val="tx1"/>
              </a:solidFill>
              <a:prstDash val="sysDot"/>
              <a:tailEnd type="triangle" w="lg" len="lg"/>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D54332B9-1C07-4CDD-A5F9-8332F9B056DE}"/>
                </a:ext>
              </a:extLst>
            </p:cNvPr>
            <p:cNvCxnSpPr/>
            <p:nvPr/>
          </p:nvCxnSpPr>
          <p:spPr>
            <a:xfrm flipH="1">
              <a:off x="1903756" y="4246260"/>
              <a:ext cx="914400" cy="0"/>
            </a:xfrm>
            <a:prstGeom prst="straightConnector1">
              <a:avLst/>
            </a:prstGeom>
            <a:ln w="25400">
              <a:solidFill>
                <a:schemeClr val="tx1"/>
              </a:solidFill>
              <a:prstDash val="sysDot"/>
              <a:tailEnd type="triangle" w="lg" len="lg"/>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F0A28820-6D27-4615-A865-0F6831DF2D80}"/>
                </a:ext>
              </a:extLst>
            </p:cNvPr>
            <p:cNvCxnSpPr/>
            <p:nvPr/>
          </p:nvCxnSpPr>
          <p:spPr>
            <a:xfrm flipV="1">
              <a:off x="3377254" y="4246260"/>
              <a:ext cx="914400" cy="0"/>
            </a:xfrm>
            <a:prstGeom prst="straightConnector1">
              <a:avLst/>
            </a:prstGeom>
            <a:ln w="25400">
              <a:solidFill>
                <a:schemeClr val="tx1"/>
              </a:solidFill>
              <a:prstDash val="sysDot"/>
              <a:tailEnd type="triangle" w="lg" len="lg"/>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42BF65A4-6204-4C23-8D1A-28E37B098857}"/>
                </a:ext>
              </a:extLst>
            </p:cNvPr>
            <p:cNvCxnSpPr/>
            <p:nvPr/>
          </p:nvCxnSpPr>
          <p:spPr>
            <a:xfrm flipV="1">
              <a:off x="2818156" y="3560460"/>
              <a:ext cx="0" cy="68580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7E132DE9-6AC5-45BD-837D-5A562D0959DA}"/>
                </a:ext>
              </a:extLst>
            </p:cNvPr>
            <p:cNvCxnSpPr/>
            <p:nvPr/>
          </p:nvCxnSpPr>
          <p:spPr>
            <a:xfrm flipV="1">
              <a:off x="3377254" y="3551129"/>
              <a:ext cx="0" cy="68580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BD92E367-2D74-489D-9520-00EE7336D056}"/>
                </a:ext>
              </a:extLst>
            </p:cNvPr>
            <p:cNvSpPr txBox="1"/>
            <p:nvPr/>
          </p:nvSpPr>
          <p:spPr>
            <a:xfrm>
              <a:off x="2101876" y="4246259"/>
              <a:ext cx="797868" cy="338917"/>
            </a:xfrm>
            <a:prstGeom prst="rect">
              <a:avLst/>
            </a:prstGeom>
            <a:noFill/>
          </p:spPr>
          <p:txBody>
            <a:bodyPr wrap="none" rtlCol="0">
              <a:spAutoFit/>
            </a:bodyPr>
            <a:lstStyle/>
            <a:p>
              <a:r>
                <a:rPr lang="en-US" sz="1100" dirty="0">
                  <a:latin typeface="Arial" pitchFamily="34" charset="0"/>
                  <a:cs typeface="Arial" pitchFamily="34" charset="0"/>
                </a:rPr>
                <a:t>Forces</a:t>
              </a:r>
            </a:p>
          </p:txBody>
        </p:sp>
        <p:sp>
          <p:nvSpPr>
            <p:cNvPr id="140" name="TextBox 139">
              <a:extLst>
                <a:ext uri="{FF2B5EF4-FFF2-40B4-BE49-F238E27FC236}">
                  <a16:creationId xmlns:a16="http://schemas.microsoft.com/office/drawing/2014/main" id="{64BCB5C9-1373-4833-B7F1-6372454B01EE}"/>
                </a:ext>
              </a:extLst>
            </p:cNvPr>
            <p:cNvSpPr txBox="1"/>
            <p:nvPr/>
          </p:nvSpPr>
          <p:spPr>
            <a:xfrm>
              <a:off x="3351786" y="4246259"/>
              <a:ext cx="797868" cy="338917"/>
            </a:xfrm>
            <a:prstGeom prst="rect">
              <a:avLst/>
            </a:prstGeom>
            <a:noFill/>
          </p:spPr>
          <p:txBody>
            <a:bodyPr wrap="none" rtlCol="0">
              <a:spAutoFit/>
            </a:bodyPr>
            <a:lstStyle/>
            <a:p>
              <a:r>
                <a:rPr lang="en-US" sz="1100" dirty="0">
                  <a:latin typeface="Arial" pitchFamily="34" charset="0"/>
                  <a:cs typeface="Arial" pitchFamily="34" charset="0"/>
                </a:rPr>
                <a:t>Forces</a:t>
              </a:r>
            </a:p>
          </p:txBody>
        </p:sp>
        <p:sp>
          <p:nvSpPr>
            <p:cNvPr id="141" name="TextBox 140">
              <a:extLst>
                <a:ext uri="{FF2B5EF4-FFF2-40B4-BE49-F238E27FC236}">
                  <a16:creationId xmlns:a16="http://schemas.microsoft.com/office/drawing/2014/main" id="{486EACF8-9FE7-48C9-9D61-EB834EEE88CE}"/>
                </a:ext>
              </a:extLst>
            </p:cNvPr>
            <p:cNvSpPr txBox="1"/>
            <p:nvPr/>
          </p:nvSpPr>
          <p:spPr>
            <a:xfrm>
              <a:off x="3625876" y="3709882"/>
              <a:ext cx="787485" cy="338917"/>
            </a:xfrm>
            <a:prstGeom prst="rect">
              <a:avLst/>
            </a:prstGeom>
            <a:noFill/>
          </p:spPr>
          <p:txBody>
            <a:bodyPr wrap="none" rtlCol="0">
              <a:spAutoFit/>
            </a:bodyPr>
            <a:lstStyle/>
            <a:p>
              <a:r>
                <a:rPr lang="en-US" sz="1100" dirty="0">
                  <a:latin typeface="Arial" pitchFamily="34" charset="0"/>
                  <a:cs typeface="Arial" pitchFamily="34" charset="0"/>
                </a:rPr>
                <a:t>Motion</a:t>
              </a:r>
            </a:p>
          </p:txBody>
        </p:sp>
        <p:sp>
          <p:nvSpPr>
            <p:cNvPr id="142" name="TextBox 141">
              <a:extLst>
                <a:ext uri="{FF2B5EF4-FFF2-40B4-BE49-F238E27FC236}">
                  <a16:creationId xmlns:a16="http://schemas.microsoft.com/office/drawing/2014/main" id="{0193F82B-84DA-4BC7-8E9E-E6D9D954CB8E}"/>
                </a:ext>
              </a:extLst>
            </p:cNvPr>
            <p:cNvSpPr txBox="1"/>
            <p:nvPr/>
          </p:nvSpPr>
          <p:spPr>
            <a:xfrm>
              <a:off x="1837404" y="3709882"/>
              <a:ext cx="787485" cy="338917"/>
            </a:xfrm>
            <a:prstGeom prst="rect">
              <a:avLst/>
            </a:prstGeom>
            <a:noFill/>
          </p:spPr>
          <p:txBody>
            <a:bodyPr wrap="none" rtlCol="0">
              <a:spAutoFit/>
            </a:bodyPr>
            <a:lstStyle/>
            <a:p>
              <a:r>
                <a:rPr lang="en-US" sz="1100" dirty="0">
                  <a:latin typeface="Arial" pitchFamily="34" charset="0"/>
                  <a:cs typeface="Arial" pitchFamily="34" charset="0"/>
                </a:rPr>
                <a:t>Motion</a:t>
              </a:r>
            </a:p>
          </p:txBody>
        </p:sp>
        <p:sp>
          <p:nvSpPr>
            <p:cNvPr id="143" name="TextBox 142">
              <a:extLst>
                <a:ext uri="{FF2B5EF4-FFF2-40B4-BE49-F238E27FC236}">
                  <a16:creationId xmlns:a16="http://schemas.microsoft.com/office/drawing/2014/main" id="{FABBEBE9-266A-4A14-BD8E-5253D448A8A1}"/>
                </a:ext>
              </a:extLst>
            </p:cNvPr>
            <p:cNvSpPr txBox="1"/>
            <p:nvPr/>
          </p:nvSpPr>
          <p:spPr>
            <a:xfrm>
              <a:off x="17551" y="3011820"/>
              <a:ext cx="548665" cy="438599"/>
            </a:xfrm>
            <a:prstGeom prst="rect">
              <a:avLst/>
            </a:prstGeom>
            <a:noFill/>
          </p:spPr>
          <p:txBody>
            <a:bodyPr wrap="none" rtlCol="0">
              <a:spAutoFit/>
            </a:bodyPr>
            <a:lstStyle/>
            <a:p>
              <a:r>
                <a:rPr lang="en-US" sz="1600" b="1" dirty="0">
                  <a:solidFill>
                    <a:schemeClr val="tx2"/>
                  </a:solidFill>
                  <a:latin typeface="Arial" pitchFamily="34" charset="0"/>
                  <a:cs typeface="Arial" pitchFamily="34" charset="0"/>
                </a:rPr>
                <a:t>F1</a:t>
              </a:r>
            </a:p>
          </p:txBody>
        </p:sp>
        <p:sp>
          <p:nvSpPr>
            <p:cNvPr id="144" name="TextBox 143">
              <a:extLst>
                <a:ext uri="{FF2B5EF4-FFF2-40B4-BE49-F238E27FC236}">
                  <a16:creationId xmlns:a16="http://schemas.microsoft.com/office/drawing/2014/main" id="{7937C41F-9DF9-4112-805B-F7EE626E84D7}"/>
                </a:ext>
              </a:extLst>
            </p:cNvPr>
            <p:cNvSpPr txBox="1"/>
            <p:nvPr/>
          </p:nvSpPr>
          <p:spPr>
            <a:xfrm>
              <a:off x="5700354" y="3011820"/>
              <a:ext cx="548665" cy="438599"/>
            </a:xfrm>
            <a:prstGeom prst="rect">
              <a:avLst/>
            </a:prstGeom>
            <a:noFill/>
          </p:spPr>
          <p:txBody>
            <a:bodyPr wrap="none" rtlCol="0">
              <a:spAutoFit/>
            </a:bodyPr>
            <a:lstStyle/>
            <a:p>
              <a:r>
                <a:rPr lang="en-US" sz="1600" b="1" dirty="0">
                  <a:solidFill>
                    <a:schemeClr val="tx2"/>
                  </a:solidFill>
                  <a:latin typeface="Arial" pitchFamily="34" charset="0"/>
                  <a:cs typeface="Arial" pitchFamily="34" charset="0"/>
                </a:rPr>
                <a:t>F3</a:t>
              </a:r>
            </a:p>
          </p:txBody>
        </p:sp>
        <p:sp>
          <p:nvSpPr>
            <p:cNvPr id="145" name="TextBox 144">
              <a:extLst>
                <a:ext uri="{FF2B5EF4-FFF2-40B4-BE49-F238E27FC236}">
                  <a16:creationId xmlns:a16="http://schemas.microsoft.com/office/drawing/2014/main" id="{C0147903-CB40-44D7-BDE3-66F1ACC54FBE}"/>
                </a:ext>
              </a:extLst>
            </p:cNvPr>
            <p:cNvSpPr txBox="1"/>
            <p:nvPr/>
          </p:nvSpPr>
          <p:spPr>
            <a:xfrm>
              <a:off x="3183915" y="6562292"/>
              <a:ext cx="548665" cy="438599"/>
            </a:xfrm>
            <a:prstGeom prst="rect">
              <a:avLst/>
            </a:prstGeom>
            <a:noFill/>
          </p:spPr>
          <p:txBody>
            <a:bodyPr wrap="none" rtlCol="0">
              <a:spAutoFit/>
            </a:bodyPr>
            <a:lstStyle/>
            <a:p>
              <a:r>
                <a:rPr lang="en-US" sz="1600" b="1" dirty="0">
                  <a:solidFill>
                    <a:schemeClr val="tx2"/>
                  </a:solidFill>
                  <a:latin typeface="Arial" pitchFamily="34" charset="0"/>
                  <a:cs typeface="Arial" pitchFamily="34" charset="0"/>
                </a:rPr>
                <a:t>F2</a:t>
              </a:r>
            </a:p>
          </p:txBody>
        </p:sp>
      </p:grpSp>
      <p:sp>
        <p:nvSpPr>
          <p:cNvPr id="1672195" name="Rectangle 3"/>
          <p:cNvSpPr>
            <a:spLocks noGrp="1" noChangeArrowheads="1"/>
          </p:cNvSpPr>
          <p:nvPr>
            <p:ph idx="1"/>
          </p:nvPr>
        </p:nvSpPr>
        <p:spPr>
          <a:xfrm>
            <a:off x="609602" y="1600200"/>
            <a:ext cx="10769600" cy="4648200"/>
          </a:xfrm>
        </p:spPr>
        <p:txBody>
          <a:bodyPr/>
          <a:lstStyle/>
          <a:p>
            <a:r>
              <a:rPr lang="en-US" dirty="0"/>
              <a:t>Lumped parameter approach</a:t>
            </a:r>
          </a:p>
          <a:p>
            <a:pPr lvl="1"/>
            <a:r>
              <a:rPr lang="en-US" dirty="0"/>
              <a:t>Chain of rigid body-spring-dampers</a:t>
            </a:r>
            <a:endParaRPr lang="de-DE" dirty="0"/>
          </a:p>
          <a:p>
            <a:pPr lvl="1"/>
            <a:r>
              <a:rPr lang="en-US" dirty="0"/>
              <a:t>No finite element software required</a:t>
            </a:r>
          </a:p>
          <a:p>
            <a:pPr lvl="1"/>
            <a:r>
              <a:rPr lang="en-US" dirty="0"/>
              <a:t>Only for simple geometries</a:t>
            </a:r>
          </a:p>
          <a:p>
            <a:pPr lvl="2"/>
            <a:r>
              <a:rPr lang="en-US" dirty="0"/>
              <a:t>Stiffness value calculation</a:t>
            </a:r>
          </a:p>
          <a:p>
            <a:pPr lvl="2"/>
            <a:endParaRPr lang="de-DE" dirty="0"/>
          </a:p>
          <a:p>
            <a:r>
              <a:rPr lang="de-DE" dirty="0"/>
              <a:t>FEA Approach</a:t>
            </a:r>
          </a:p>
          <a:p>
            <a:pPr lvl="1"/>
            <a:r>
              <a:rPr lang="en-US" dirty="0"/>
              <a:t>Export mass and stiffness matrices</a:t>
            </a:r>
            <a:br>
              <a:rPr lang="en-US" dirty="0"/>
            </a:br>
            <a:r>
              <a:rPr lang="en-US" dirty="0"/>
              <a:t>from FE software</a:t>
            </a:r>
          </a:p>
          <a:p>
            <a:pPr lvl="1"/>
            <a:r>
              <a:rPr lang="en-US" dirty="0"/>
              <a:t>Superimpose deflection </a:t>
            </a:r>
            <a:br>
              <a:rPr lang="en-US" dirty="0"/>
            </a:br>
            <a:r>
              <a:rPr lang="en-US" dirty="0"/>
              <a:t>onto rigid body motion</a:t>
            </a:r>
          </a:p>
          <a:p>
            <a:pPr lvl="1"/>
            <a:r>
              <a:rPr lang="en-US" dirty="0"/>
              <a:t>Valid for small deflections</a:t>
            </a:r>
          </a:p>
          <a:p>
            <a:pPr lvl="1"/>
            <a:endParaRPr lang="en-US" dirty="0"/>
          </a:p>
          <a:p>
            <a:pPr lvl="1"/>
            <a:endParaRPr lang="de-DE" dirty="0"/>
          </a:p>
        </p:txBody>
      </p:sp>
      <p:sp>
        <p:nvSpPr>
          <p:cNvPr id="3074" name="Rectangle 2"/>
          <p:cNvSpPr>
            <a:spLocks noGrp="1" noChangeArrowheads="1"/>
          </p:cNvSpPr>
          <p:nvPr>
            <p:ph type="title"/>
          </p:nvPr>
        </p:nvSpPr>
        <p:spPr/>
        <p:txBody>
          <a:bodyPr/>
          <a:lstStyle/>
          <a:p>
            <a:r>
              <a:rPr lang="en-US" dirty="0"/>
              <a:t>Flexible Bodies in Simscape Multibody</a:t>
            </a:r>
            <a:br>
              <a:rPr lang="en-US" dirty="0"/>
            </a:br>
            <a:r>
              <a:rPr lang="en-US" sz="2400" dirty="0"/>
              <a:t>Approaches</a:t>
            </a:r>
            <a:endParaRPr lang="en-US" dirty="0"/>
          </a:p>
        </p:txBody>
      </p:sp>
      <p:grpSp>
        <p:nvGrpSpPr>
          <p:cNvPr id="11" name="Group 261"/>
          <p:cNvGrpSpPr>
            <a:grpSpLocks/>
          </p:cNvGrpSpPr>
          <p:nvPr/>
        </p:nvGrpSpPr>
        <p:grpSpPr bwMode="auto">
          <a:xfrm>
            <a:off x="7110413" y="1556792"/>
            <a:ext cx="2733675" cy="558802"/>
            <a:chOff x="2597" y="1848"/>
            <a:chExt cx="1722" cy="352"/>
          </a:xfrm>
        </p:grpSpPr>
        <p:sp>
          <p:nvSpPr>
            <p:cNvPr id="3108" name="Rectangle 129"/>
            <p:cNvSpPr>
              <a:spLocks noChangeArrowheads="1"/>
            </p:cNvSpPr>
            <p:nvPr/>
          </p:nvSpPr>
          <p:spPr bwMode="auto">
            <a:xfrm>
              <a:off x="2597" y="1848"/>
              <a:ext cx="362" cy="352"/>
            </a:xfrm>
            <a:prstGeom prst="rect">
              <a:avLst/>
            </a:prstGeom>
            <a:gradFill rotWithShape="1">
              <a:gsLst>
                <a:gs pos="0">
                  <a:srgbClr val="595959"/>
                </a:gs>
                <a:gs pos="50000">
                  <a:srgbClr val="C0C0C0"/>
                </a:gs>
                <a:gs pos="100000">
                  <a:srgbClr val="595959"/>
                </a:gs>
              </a:gsLst>
              <a:lin ang="2700000" scaled="1"/>
            </a:gradFill>
            <a:ln w="9525" algn="ctr">
              <a:solidFill>
                <a:schemeClr val="tx1"/>
              </a:solidFill>
              <a:miter lim="800000"/>
              <a:headEnd/>
              <a:tailEnd/>
            </a:ln>
          </p:spPr>
          <p:txBody>
            <a:bodyPr wrap="none" tIns="91440" bIns="91440" anchor="ctr"/>
            <a:lstStyle/>
            <a:p>
              <a:pPr algn="ctr"/>
              <a:r>
                <a:rPr lang="de-DE" sz="1400" b="1" dirty="0">
                  <a:latin typeface="Arial" charset="0"/>
                </a:rPr>
                <a:t>Rigid</a:t>
              </a:r>
              <a:br>
                <a:rPr lang="de-DE" sz="1400" b="1" dirty="0">
                  <a:latin typeface="Arial" charset="0"/>
                </a:rPr>
              </a:br>
              <a:r>
                <a:rPr lang="de-DE" sz="1400" b="1" dirty="0">
                  <a:latin typeface="Arial" charset="0"/>
                </a:rPr>
                <a:t>Body</a:t>
              </a:r>
            </a:p>
          </p:txBody>
        </p:sp>
        <p:sp>
          <p:nvSpPr>
            <p:cNvPr id="3110" name="Rectangle 168"/>
            <p:cNvSpPr>
              <a:spLocks noChangeArrowheads="1"/>
            </p:cNvSpPr>
            <p:nvPr/>
          </p:nvSpPr>
          <p:spPr bwMode="auto">
            <a:xfrm>
              <a:off x="3277" y="1848"/>
              <a:ext cx="362" cy="352"/>
            </a:xfrm>
            <a:prstGeom prst="rect">
              <a:avLst/>
            </a:prstGeom>
            <a:gradFill rotWithShape="1">
              <a:gsLst>
                <a:gs pos="0">
                  <a:srgbClr val="595959"/>
                </a:gs>
                <a:gs pos="50000">
                  <a:srgbClr val="C0C0C0"/>
                </a:gs>
                <a:gs pos="100000">
                  <a:srgbClr val="595959"/>
                </a:gs>
              </a:gsLst>
              <a:lin ang="2700000" scaled="1"/>
            </a:gradFill>
            <a:ln w="9525" algn="ctr">
              <a:solidFill>
                <a:schemeClr val="tx1"/>
              </a:solidFill>
              <a:miter lim="800000"/>
              <a:headEnd/>
              <a:tailEnd/>
            </a:ln>
          </p:spPr>
          <p:txBody>
            <a:bodyPr wrap="none" tIns="91440" bIns="91440" anchor="ctr"/>
            <a:lstStyle/>
            <a:p>
              <a:pPr algn="ctr"/>
              <a:r>
                <a:rPr lang="de-DE" sz="1400" b="1" dirty="0">
                  <a:latin typeface="Arial" charset="0"/>
                </a:rPr>
                <a:t>Rigid</a:t>
              </a:r>
              <a:br>
                <a:rPr lang="de-DE" sz="1400" b="1" dirty="0">
                  <a:latin typeface="Arial" charset="0"/>
                </a:rPr>
              </a:br>
              <a:r>
                <a:rPr lang="de-DE" sz="1400" b="1" dirty="0">
                  <a:latin typeface="Arial" charset="0"/>
                </a:rPr>
                <a:t>Body</a:t>
              </a:r>
            </a:p>
          </p:txBody>
        </p:sp>
        <p:grpSp>
          <p:nvGrpSpPr>
            <p:cNvPr id="24" name="Group 169"/>
            <p:cNvGrpSpPr>
              <a:grpSpLocks/>
            </p:cNvGrpSpPr>
            <p:nvPr/>
          </p:nvGrpSpPr>
          <p:grpSpPr bwMode="auto">
            <a:xfrm>
              <a:off x="2958" y="1848"/>
              <a:ext cx="300" cy="313"/>
              <a:chOff x="4446" y="3644"/>
              <a:chExt cx="300" cy="313"/>
            </a:xfrm>
          </p:grpSpPr>
          <p:grpSp>
            <p:nvGrpSpPr>
              <p:cNvPr id="25" name="Group 170"/>
              <p:cNvGrpSpPr>
                <a:grpSpLocks/>
              </p:cNvGrpSpPr>
              <p:nvPr/>
            </p:nvGrpSpPr>
            <p:grpSpPr bwMode="auto">
              <a:xfrm rot="13500000" flipV="1">
                <a:off x="4467" y="3644"/>
                <a:ext cx="253" cy="241"/>
                <a:chOff x="3748" y="2882"/>
                <a:chExt cx="296" cy="281"/>
              </a:xfrm>
            </p:grpSpPr>
            <p:sp>
              <p:nvSpPr>
                <p:cNvPr id="3159" name="Arc 171"/>
                <p:cNvSpPr>
                  <a:spLocks/>
                </p:cNvSpPr>
                <p:nvPr/>
              </p:nvSpPr>
              <p:spPr bwMode="auto">
                <a:xfrm rot="-10511609">
                  <a:off x="3798" y="2949"/>
                  <a:ext cx="96" cy="69"/>
                </a:xfrm>
                <a:custGeom>
                  <a:avLst/>
                  <a:gdLst>
                    <a:gd name="T0" fmla="*/ 59 w 21600"/>
                    <a:gd name="T1" fmla="*/ 0 h 17075"/>
                    <a:gd name="T2" fmla="*/ 96 w 21600"/>
                    <a:gd name="T3" fmla="*/ 69 h 17075"/>
                    <a:gd name="T4" fmla="*/ 0 w 21600"/>
                    <a:gd name="T5" fmla="*/ 69 h 17075"/>
                    <a:gd name="T6" fmla="*/ 0 60000 65536"/>
                    <a:gd name="T7" fmla="*/ 0 60000 65536"/>
                    <a:gd name="T8" fmla="*/ 0 60000 65536"/>
                    <a:gd name="T9" fmla="*/ 0 w 21600"/>
                    <a:gd name="T10" fmla="*/ 0 h 17075"/>
                    <a:gd name="T11" fmla="*/ 21600 w 21600"/>
                    <a:gd name="T12" fmla="*/ 17075 h 17075"/>
                  </a:gdLst>
                  <a:ahLst/>
                  <a:cxnLst>
                    <a:cxn ang="T6">
                      <a:pos x="T0" y="T1"/>
                    </a:cxn>
                    <a:cxn ang="T7">
                      <a:pos x="T2" y="T3"/>
                    </a:cxn>
                    <a:cxn ang="T8">
                      <a:pos x="T4" y="T5"/>
                    </a:cxn>
                  </a:cxnLst>
                  <a:rect l="T9" t="T10" r="T11" b="T12"/>
                  <a:pathLst>
                    <a:path w="21600" h="17075" fill="none" extrusionOk="0">
                      <a:moveTo>
                        <a:pt x="13228" y="0"/>
                      </a:moveTo>
                      <a:cubicBezTo>
                        <a:pt x="18509" y="4091"/>
                        <a:pt x="21600" y="10395"/>
                        <a:pt x="21600" y="17075"/>
                      </a:cubicBezTo>
                    </a:path>
                    <a:path w="21600" h="17075" stroke="0" extrusionOk="0">
                      <a:moveTo>
                        <a:pt x="13228" y="0"/>
                      </a:moveTo>
                      <a:cubicBezTo>
                        <a:pt x="18509" y="4091"/>
                        <a:pt x="21600" y="10395"/>
                        <a:pt x="21600" y="17075"/>
                      </a:cubicBezTo>
                      <a:lnTo>
                        <a:pt x="0" y="17075"/>
                      </a:lnTo>
                      <a:close/>
                    </a:path>
                  </a:pathLst>
                </a:custGeom>
                <a:noFill/>
                <a:ln w="19050">
                  <a:solidFill>
                    <a:srgbClr val="FF3300"/>
                  </a:solidFill>
                  <a:round/>
                  <a:headEnd/>
                  <a:tailEnd/>
                </a:ln>
              </p:spPr>
              <p:txBody>
                <a:bodyPr wrap="none" anchor="ctr"/>
                <a:lstStyle/>
                <a:p>
                  <a:endParaRPr lang="de-DE"/>
                </a:p>
              </p:txBody>
            </p:sp>
            <p:sp>
              <p:nvSpPr>
                <p:cNvPr id="3160" name="Arc 172"/>
                <p:cNvSpPr>
                  <a:spLocks/>
                </p:cNvSpPr>
                <p:nvPr/>
              </p:nvSpPr>
              <p:spPr bwMode="auto">
                <a:xfrm rot="288391" flipH="1">
                  <a:off x="3853" y="2934"/>
                  <a:ext cx="79" cy="84"/>
                </a:xfrm>
                <a:custGeom>
                  <a:avLst/>
                  <a:gdLst>
                    <a:gd name="T0" fmla="*/ 0 w 34560"/>
                    <a:gd name="T1" fmla="*/ 13 h 27634"/>
                    <a:gd name="T2" fmla="*/ 77 w 34560"/>
                    <a:gd name="T3" fmla="*/ 84 h 27634"/>
                    <a:gd name="T4" fmla="*/ 30 w 34560"/>
                    <a:gd name="T5" fmla="*/ 66 h 27634"/>
                    <a:gd name="T6" fmla="*/ 0 60000 65536"/>
                    <a:gd name="T7" fmla="*/ 0 60000 65536"/>
                    <a:gd name="T8" fmla="*/ 0 60000 65536"/>
                    <a:gd name="T9" fmla="*/ 0 w 34560"/>
                    <a:gd name="T10" fmla="*/ 0 h 27634"/>
                    <a:gd name="T11" fmla="*/ 34560 w 34560"/>
                    <a:gd name="T12" fmla="*/ 27634 h 27634"/>
                  </a:gdLst>
                  <a:ahLst/>
                  <a:cxnLst>
                    <a:cxn ang="T6">
                      <a:pos x="T0" y="T1"/>
                    </a:cxn>
                    <a:cxn ang="T7">
                      <a:pos x="T2" y="T3"/>
                    </a:cxn>
                    <a:cxn ang="T8">
                      <a:pos x="T4" y="T5"/>
                    </a:cxn>
                  </a:cxnLst>
                  <a:rect l="T9" t="T10" r="T11" b="T12"/>
                  <a:pathLst>
                    <a:path w="34560" h="27634" fill="none" extrusionOk="0">
                      <a:moveTo>
                        <a:pt x="-1" y="4320"/>
                      </a:moveTo>
                      <a:cubicBezTo>
                        <a:pt x="3738" y="1515"/>
                        <a:pt x="8286" y="-1"/>
                        <a:pt x="12960" y="0"/>
                      </a:cubicBezTo>
                      <a:cubicBezTo>
                        <a:pt x="24889" y="0"/>
                        <a:pt x="34560" y="9670"/>
                        <a:pt x="34560" y="21600"/>
                      </a:cubicBezTo>
                      <a:cubicBezTo>
                        <a:pt x="34560" y="23641"/>
                        <a:pt x="34270" y="25673"/>
                        <a:pt x="33700" y="27634"/>
                      </a:cubicBezTo>
                    </a:path>
                    <a:path w="34560" h="27634" stroke="0" extrusionOk="0">
                      <a:moveTo>
                        <a:pt x="-1" y="4320"/>
                      </a:moveTo>
                      <a:cubicBezTo>
                        <a:pt x="3738" y="1515"/>
                        <a:pt x="8286" y="-1"/>
                        <a:pt x="12960" y="0"/>
                      </a:cubicBezTo>
                      <a:cubicBezTo>
                        <a:pt x="24889" y="0"/>
                        <a:pt x="34560" y="9670"/>
                        <a:pt x="34560" y="21600"/>
                      </a:cubicBezTo>
                      <a:cubicBezTo>
                        <a:pt x="34560" y="23641"/>
                        <a:pt x="34270" y="25673"/>
                        <a:pt x="33700" y="27634"/>
                      </a:cubicBezTo>
                      <a:lnTo>
                        <a:pt x="12960" y="21600"/>
                      </a:lnTo>
                      <a:close/>
                    </a:path>
                  </a:pathLst>
                </a:custGeom>
                <a:noFill/>
                <a:ln w="19050">
                  <a:solidFill>
                    <a:srgbClr val="FF3300"/>
                  </a:solidFill>
                  <a:round/>
                  <a:headEnd/>
                  <a:tailEnd/>
                </a:ln>
              </p:spPr>
              <p:txBody>
                <a:bodyPr wrap="none" anchor="ctr"/>
                <a:lstStyle/>
                <a:p>
                  <a:endParaRPr lang="de-DE"/>
                </a:p>
              </p:txBody>
            </p:sp>
            <p:grpSp>
              <p:nvGrpSpPr>
                <p:cNvPr id="26" name="Group 173"/>
                <p:cNvGrpSpPr>
                  <a:grpSpLocks/>
                </p:cNvGrpSpPr>
                <p:nvPr/>
              </p:nvGrpSpPr>
              <p:grpSpPr bwMode="auto">
                <a:xfrm rot="288391">
                  <a:off x="3748" y="2882"/>
                  <a:ext cx="145" cy="104"/>
                  <a:chOff x="3092" y="2672"/>
                  <a:chExt cx="145" cy="104"/>
                </a:xfrm>
              </p:grpSpPr>
              <p:sp>
                <p:nvSpPr>
                  <p:cNvPr id="3182" name="Arc 174"/>
                  <p:cNvSpPr>
                    <a:spLocks/>
                  </p:cNvSpPr>
                  <p:nvPr/>
                </p:nvSpPr>
                <p:spPr bwMode="auto">
                  <a:xfrm rot="10800000">
                    <a:off x="3092" y="2691"/>
                    <a:ext cx="96" cy="69"/>
                  </a:xfrm>
                  <a:custGeom>
                    <a:avLst/>
                    <a:gdLst>
                      <a:gd name="T0" fmla="*/ 59 w 21600"/>
                      <a:gd name="T1" fmla="*/ 0 h 17075"/>
                      <a:gd name="T2" fmla="*/ 96 w 21600"/>
                      <a:gd name="T3" fmla="*/ 69 h 17075"/>
                      <a:gd name="T4" fmla="*/ 0 w 21600"/>
                      <a:gd name="T5" fmla="*/ 69 h 17075"/>
                      <a:gd name="T6" fmla="*/ 0 60000 65536"/>
                      <a:gd name="T7" fmla="*/ 0 60000 65536"/>
                      <a:gd name="T8" fmla="*/ 0 60000 65536"/>
                      <a:gd name="T9" fmla="*/ 0 w 21600"/>
                      <a:gd name="T10" fmla="*/ 0 h 17075"/>
                      <a:gd name="T11" fmla="*/ 21600 w 21600"/>
                      <a:gd name="T12" fmla="*/ 17075 h 17075"/>
                    </a:gdLst>
                    <a:ahLst/>
                    <a:cxnLst>
                      <a:cxn ang="T6">
                        <a:pos x="T0" y="T1"/>
                      </a:cxn>
                      <a:cxn ang="T7">
                        <a:pos x="T2" y="T3"/>
                      </a:cxn>
                      <a:cxn ang="T8">
                        <a:pos x="T4" y="T5"/>
                      </a:cxn>
                    </a:cxnLst>
                    <a:rect l="T9" t="T10" r="T11" b="T12"/>
                    <a:pathLst>
                      <a:path w="21600" h="17075" fill="none" extrusionOk="0">
                        <a:moveTo>
                          <a:pt x="13228" y="0"/>
                        </a:moveTo>
                        <a:cubicBezTo>
                          <a:pt x="18509" y="4091"/>
                          <a:pt x="21600" y="10395"/>
                          <a:pt x="21600" y="17075"/>
                        </a:cubicBezTo>
                      </a:path>
                      <a:path w="21600" h="17075" stroke="0" extrusionOk="0">
                        <a:moveTo>
                          <a:pt x="13228" y="0"/>
                        </a:moveTo>
                        <a:cubicBezTo>
                          <a:pt x="18509" y="4091"/>
                          <a:pt x="21600" y="10395"/>
                          <a:pt x="21600" y="17075"/>
                        </a:cubicBezTo>
                        <a:lnTo>
                          <a:pt x="0" y="17075"/>
                        </a:lnTo>
                        <a:close/>
                      </a:path>
                    </a:pathLst>
                  </a:custGeom>
                  <a:noFill/>
                  <a:ln w="19050">
                    <a:solidFill>
                      <a:srgbClr val="FF3300"/>
                    </a:solidFill>
                    <a:round/>
                    <a:headEnd/>
                    <a:tailEnd/>
                  </a:ln>
                </p:spPr>
                <p:txBody>
                  <a:bodyPr wrap="none" anchor="ctr"/>
                  <a:lstStyle/>
                  <a:p>
                    <a:endParaRPr lang="de-DE"/>
                  </a:p>
                </p:txBody>
              </p:sp>
              <p:sp>
                <p:nvSpPr>
                  <p:cNvPr id="3183" name="Arc 175"/>
                  <p:cNvSpPr>
                    <a:spLocks/>
                  </p:cNvSpPr>
                  <p:nvPr/>
                </p:nvSpPr>
                <p:spPr bwMode="auto">
                  <a:xfrm flipV="1">
                    <a:off x="3172" y="2720"/>
                    <a:ext cx="14" cy="56"/>
                  </a:xfrm>
                  <a:custGeom>
                    <a:avLst/>
                    <a:gdLst>
                      <a:gd name="T0" fmla="*/ 0 w 4874"/>
                      <a:gd name="T1" fmla="*/ 0 h 21600"/>
                      <a:gd name="T2" fmla="*/ 14 w 4874"/>
                      <a:gd name="T3" fmla="*/ 1 h 21600"/>
                      <a:gd name="T4" fmla="*/ 2 w 4874"/>
                      <a:gd name="T5" fmla="*/ 56 h 21600"/>
                      <a:gd name="T6" fmla="*/ 0 60000 65536"/>
                      <a:gd name="T7" fmla="*/ 0 60000 65536"/>
                      <a:gd name="T8" fmla="*/ 0 60000 65536"/>
                      <a:gd name="T9" fmla="*/ 0 w 4874"/>
                      <a:gd name="T10" fmla="*/ 0 h 21600"/>
                      <a:gd name="T11" fmla="*/ 4874 w 4874"/>
                      <a:gd name="T12" fmla="*/ 21600 h 21600"/>
                    </a:gdLst>
                    <a:ahLst/>
                    <a:cxnLst>
                      <a:cxn ang="T6">
                        <a:pos x="T0" y="T1"/>
                      </a:cxn>
                      <a:cxn ang="T7">
                        <a:pos x="T2" y="T3"/>
                      </a:cxn>
                      <a:cxn ang="T8">
                        <a:pos x="T4" y="T5"/>
                      </a:cxn>
                    </a:cxnLst>
                    <a:rect l="T9" t="T10" r="T11" b="T12"/>
                    <a:pathLst>
                      <a:path w="4874" h="21600" fill="none" extrusionOk="0">
                        <a:moveTo>
                          <a:pt x="-1" y="9"/>
                        </a:moveTo>
                        <a:cubicBezTo>
                          <a:pt x="213" y="3"/>
                          <a:pt x="427" y="-1"/>
                          <a:pt x="642" y="0"/>
                        </a:cubicBezTo>
                        <a:cubicBezTo>
                          <a:pt x="2063" y="0"/>
                          <a:pt x="3480" y="140"/>
                          <a:pt x="4874" y="418"/>
                        </a:cubicBezTo>
                      </a:path>
                      <a:path w="4874" h="21600" stroke="0" extrusionOk="0">
                        <a:moveTo>
                          <a:pt x="-1" y="9"/>
                        </a:moveTo>
                        <a:cubicBezTo>
                          <a:pt x="213" y="3"/>
                          <a:pt x="427" y="-1"/>
                          <a:pt x="642" y="0"/>
                        </a:cubicBezTo>
                        <a:cubicBezTo>
                          <a:pt x="2063" y="0"/>
                          <a:pt x="3480" y="140"/>
                          <a:pt x="4874" y="418"/>
                        </a:cubicBezTo>
                        <a:lnTo>
                          <a:pt x="642" y="21600"/>
                        </a:lnTo>
                        <a:close/>
                      </a:path>
                    </a:pathLst>
                  </a:custGeom>
                  <a:noFill/>
                  <a:ln w="19050">
                    <a:solidFill>
                      <a:srgbClr val="FF3300"/>
                    </a:solidFill>
                    <a:round/>
                    <a:headEnd/>
                    <a:tailEnd/>
                  </a:ln>
                </p:spPr>
                <p:txBody>
                  <a:bodyPr wrap="none" anchor="ctr"/>
                  <a:lstStyle/>
                  <a:p>
                    <a:endParaRPr lang="de-DE"/>
                  </a:p>
                </p:txBody>
              </p:sp>
              <p:sp>
                <p:nvSpPr>
                  <p:cNvPr id="3184" name="Arc 176"/>
                  <p:cNvSpPr>
                    <a:spLocks/>
                  </p:cNvSpPr>
                  <p:nvPr/>
                </p:nvSpPr>
                <p:spPr bwMode="auto">
                  <a:xfrm flipH="1">
                    <a:off x="3146" y="2672"/>
                    <a:ext cx="79" cy="84"/>
                  </a:xfrm>
                  <a:custGeom>
                    <a:avLst/>
                    <a:gdLst>
                      <a:gd name="T0" fmla="*/ 0 w 34560"/>
                      <a:gd name="T1" fmla="*/ 13 h 27634"/>
                      <a:gd name="T2" fmla="*/ 77 w 34560"/>
                      <a:gd name="T3" fmla="*/ 84 h 27634"/>
                      <a:gd name="T4" fmla="*/ 30 w 34560"/>
                      <a:gd name="T5" fmla="*/ 66 h 27634"/>
                      <a:gd name="T6" fmla="*/ 0 60000 65536"/>
                      <a:gd name="T7" fmla="*/ 0 60000 65536"/>
                      <a:gd name="T8" fmla="*/ 0 60000 65536"/>
                      <a:gd name="T9" fmla="*/ 0 w 34560"/>
                      <a:gd name="T10" fmla="*/ 0 h 27634"/>
                      <a:gd name="T11" fmla="*/ 34560 w 34560"/>
                      <a:gd name="T12" fmla="*/ 27634 h 27634"/>
                    </a:gdLst>
                    <a:ahLst/>
                    <a:cxnLst>
                      <a:cxn ang="T6">
                        <a:pos x="T0" y="T1"/>
                      </a:cxn>
                      <a:cxn ang="T7">
                        <a:pos x="T2" y="T3"/>
                      </a:cxn>
                      <a:cxn ang="T8">
                        <a:pos x="T4" y="T5"/>
                      </a:cxn>
                    </a:cxnLst>
                    <a:rect l="T9" t="T10" r="T11" b="T12"/>
                    <a:pathLst>
                      <a:path w="34560" h="27634" fill="none" extrusionOk="0">
                        <a:moveTo>
                          <a:pt x="-1" y="4320"/>
                        </a:moveTo>
                        <a:cubicBezTo>
                          <a:pt x="3738" y="1515"/>
                          <a:pt x="8286" y="-1"/>
                          <a:pt x="12960" y="0"/>
                        </a:cubicBezTo>
                        <a:cubicBezTo>
                          <a:pt x="24889" y="0"/>
                          <a:pt x="34560" y="9670"/>
                          <a:pt x="34560" y="21600"/>
                        </a:cubicBezTo>
                        <a:cubicBezTo>
                          <a:pt x="34560" y="23641"/>
                          <a:pt x="34270" y="25673"/>
                          <a:pt x="33700" y="27634"/>
                        </a:cubicBezTo>
                      </a:path>
                      <a:path w="34560" h="27634" stroke="0" extrusionOk="0">
                        <a:moveTo>
                          <a:pt x="-1" y="4320"/>
                        </a:moveTo>
                        <a:cubicBezTo>
                          <a:pt x="3738" y="1515"/>
                          <a:pt x="8286" y="-1"/>
                          <a:pt x="12960" y="0"/>
                        </a:cubicBezTo>
                        <a:cubicBezTo>
                          <a:pt x="24889" y="0"/>
                          <a:pt x="34560" y="9670"/>
                          <a:pt x="34560" y="21600"/>
                        </a:cubicBezTo>
                        <a:cubicBezTo>
                          <a:pt x="34560" y="23641"/>
                          <a:pt x="34270" y="25673"/>
                          <a:pt x="33700" y="27634"/>
                        </a:cubicBezTo>
                        <a:lnTo>
                          <a:pt x="12960" y="21600"/>
                        </a:lnTo>
                        <a:close/>
                      </a:path>
                    </a:pathLst>
                  </a:custGeom>
                  <a:noFill/>
                  <a:ln w="19050">
                    <a:solidFill>
                      <a:srgbClr val="FF3300"/>
                    </a:solidFill>
                    <a:round/>
                    <a:headEnd/>
                    <a:tailEnd/>
                  </a:ln>
                </p:spPr>
                <p:txBody>
                  <a:bodyPr wrap="none" anchor="ctr"/>
                  <a:lstStyle/>
                  <a:p>
                    <a:endParaRPr lang="de-DE"/>
                  </a:p>
                </p:txBody>
              </p:sp>
              <p:sp>
                <p:nvSpPr>
                  <p:cNvPr id="3185" name="Arc 177"/>
                  <p:cNvSpPr>
                    <a:spLocks/>
                  </p:cNvSpPr>
                  <p:nvPr/>
                </p:nvSpPr>
                <p:spPr bwMode="auto">
                  <a:xfrm flipV="1">
                    <a:off x="3124" y="2720"/>
                    <a:ext cx="50" cy="48"/>
                  </a:xfrm>
                  <a:custGeom>
                    <a:avLst/>
                    <a:gdLst>
                      <a:gd name="T0" fmla="*/ 0 w 16593"/>
                      <a:gd name="T1" fmla="*/ 13 h 18735"/>
                      <a:gd name="T2" fmla="*/ 18 w 16593"/>
                      <a:gd name="T3" fmla="*/ 0 h 18735"/>
                      <a:gd name="T4" fmla="*/ 50 w 16593"/>
                      <a:gd name="T5" fmla="*/ 48 h 18735"/>
                      <a:gd name="T6" fmla="*/ 0 60000 65536"/>
                      <a:gd name="T7" fmla="*/ 0 60000 65536"/>
                      <a:gd name="T8" fmla="*/ 0 60000 65536"/>
                      <a:gd name="T9" fmla="*/ 0 w 16593"/>
                      <a:gd name="T10" fmla="*/ 0 h 18735"/>
                      <a:gd name="T11" fmla="*/ 16593 w 16593"/>
                      <a:gd name="T12" fmla="*/ 18735 h 18735"/>
                    </a:gdLst>
                    <a:ahLst/>
                    <a:cxnLst>
                      <a:cxn ang="T6">
                        <a:pos x="T0" y="T1"/>
                      </a:cxn>
                      <a:cxn ang="T7">
                        <a:pos x="T2" y="T3"/>
                      </a:cxn>
                      <a:cxn ang="T8">
                        <a:pos x="T4" y="T5"/>
                      </a:cxn>
                    </a:cxnLst>
                    <a:rect l="T9" t="T10" r="T11" b="T12"/>
                    <a:pathLst>
                      <a:path w="16593" h="18735" fill="none" extrusionOk="0">
                        <a:moveTo>
                          <a:pt x="0" y="4906"/>
                        </a:moveTo>
                        <a:cubicBezTo>
                          <a:pt x="1641" y="2936"/>
                          <a:pt x="3620" y="1275"/>
                          <a:pt x="5843" y="-1"/>
                        </a:cubicBezTo>
                      </a:path>
                      <a:path w="16593" h="18735" stroke="0" extrusionOk="0">
                        <a:moveTo>
                          <a:pt x="0" y="4906"/>
                        </a:moveTo>
                        <a:cubicBezTo>
                          <a:pt x="1641" y="2936"/>
                          <a:pt x="3620" y="1275"/>
                          <a:pt x="5843" y="-1"/>
                        </a:cubicBezTo>
                        <a:lnTo>
                          <a:pt x="16593" y="18735"/>
                        </a:lnTo>
                        <a:close/>
                      </a:path>
                    </a:pathLst>
                  </a:custGeom>
                  <a:noFill/>
                  <a:ln w="19050">
                    <a:solidFill>
                      <a:srgbClr val="FF3300"/>
                    </a:solidFill>
                    <a:round/>
                    <a:headEnd/>
                    <a:tailEnd/>
                  </a:ln>
                </p:spPr>
                <p:txBody>
                  <a:bodyPr rot="10800000" wrap="none" anchor="ctr"/>
                  <a:lstStyle/>
                  <a:p>
                    <a:pPr algn="ctr"/>
                    <a:endParaRPr lang="de-DE">
                      <a:solidFill>
                        <a:srgbClr val="009900"/>
                      </a:solidFill>
                      <a:latin typeface="Arial" charset="0"/>
                    </a:endParaRPr>
                  </a:p>
                </p:txBody>
              </p:sp>
              <p:sp>
                <p:nvSpPr>
                  <p:cNvPr id="3186" name="Arc 178"/>
                  <p:cNvSpPr>
                    <a:spLocks/>
                  </p:cNvSpPr>
                  <p:nvPr/>
                </p:nvSpPr>
                <p:spPr bwMode="auto">
                  <a:xfrm flipV="1">
                    <a:off x="3173" y="2720"/>
                    <a:ext cx="63" cy="44"/>
                  </a:xfrm>
                  <a:custGeom>
                    <a:avLst/>
                    <a:gdLst>
                      <a:gd name="T0" fmla="*/ 40 w 20919"/>
                      <a:gd name="T1" fmla="*/ 0 h 16968"/>
                      <a:gd name="T2" fmla="*/ 63 w 20919"/>
                      <a:gd name="T3" fmla="*/ 30 h 16968"/>
                      <a:gd name="T4" fmla="*/ 0 w 20919"/>
                      <a:gd name="T5" fmla="*/ 44 h 16968"/>
                      <a:gd name="T6" fmla="*/ 0 60000 65536"/>
                      <a:gd name="T7" fmla="*/ 0 60000 65536"/>
                      <a:gd name="T8" fmla="*/ 0 60000 65536"/>
                      <a:gd name="T9" fmla="*/ 0 w 20919"/>
                      <a:gd name="T10" fmla="*/ 0 h 16968"/>
                      <a:gd name="T11" fmla="*/ 20919 w 20919"/>
                      <a:gd name="T12" fmla="*/ 16968 h 16968"/>
                    </a:gdLst>
                    <a:ahLst/>
                    <a:cxnLst>
                      <a:cxn ang="T6">
                        <a:pos x="T0" y="T1"/>
                      </a:cxn>
                      <a:cxn ang="T7">
                        <a:pos x="T2" y="T3"/>
                      </a:cxn>
                      <a:cxn ang="T8">
                        <a:pos x="T4" y="T5"/>
                      </a:cxn>
                    </a:cxnLst>
                    <a:rect l="T9" t="T10" r="T11" b="T12"/>
                    <a:pathLst>
                      <a:path w="20919" h="16968" fill="none" extrusionOk="0">
                        <a:moveTo>
                          <a:pt x="13365" y="0"/>
                        </a:moveTo>
                        <a:cubicBezTo>
                          <a:pt x="17085" y="2930"/>
                          <a:pt x="19739" y="7001"/>
                          <a:pt x="20919" y="11587"/>
                        </a:cubicBezTo>
                      </a:path>
                      <a:path w="20919" h="16968" stroke="0" extrusionOk="0">
                        <a:moveTo>
                          <a:pt x="13365" y="0"/>
                        </a:moveTo>
                        <a:cubicBezTo>
                          <a:pt x="17085" y="2930"/>
                          <a:pt x="19739" y="7001"/>
                          <a:pt x="20919" y="11587"/>
                        </a:cubicBezTo>
                        <a:lnTo>
                          <a:pt x="0" y="16968"/>
                        </a:lnTo>
                        <a:close/>
                      </a:path>
                    </a:pathLst>
                  </a:custGeom>
                  <a:noFill/>
                  <a:ln w="19050">
                    <a:solidFill>
                      <a:srgbClr val="FF3300"/>
                    </a:solidFill>
                    <a:round/>
                    <a:headEnd/>
                    <a:tailEnd/>
                  </a:ln>
                </p:spPr>
                <p:txBody>
                  <a:bodyPr rot="10800000" wrap="none" anchor="ctr"/>
                  <a:lstStyle/>
                  <a:p>
                    <a:pPr algn="ctr"/>
                    <a:endParaRPr lang="de-DE">
                      <a:solidFill>
                        <a:srgbClr val="009900"/>
                      </a:solidFill>
                      <a:latin typeface="Arial" charset="0"/>
                    </a:endParaRPr>
                  </a:p>
                </p:txBody>
              </p:sp>
              <p:sp>
                <p:nvSpPr>
                  <p:cNvPr id="3187" name="Arc 179"/>
                  <p:cNvSpPr>
                    <a:spLocks/>
                  </p:cNvSpPr>
                  <p:nvPr/>
                </p:nvSpPr>
                <p:spPr bwMode="auto">
                  <a:xfrm flipV="1">
                    <a:off x="3173" y="2682"/>
                    <a:ext cx="64" cy="37"/>
                  </a:xfrm>
                  <a:custGeom>
                    <a:avLst/>
                    <a:gdLst>
                      <a:gd name="T0" fmla="*/ 64 w 21221"/>
                      <a:gd name="T1" fmla="*/ 10 h 14421"/>
                      <a:gd name="T2" fmla="*/ 48 w 21221"/>
                      <a:gd name="T3" fmla="*/ 37 h 14421"/>
                      <a:gd name="T4" fmla="*/ 0 w 21221"/>
                      <a:gd name="T5" fmla="*/ 0 h 14421"/>
                      <a:gd name="T6" fmla="*/ 0 60000 65536"/>
                      <a:gd name="T7" fmla="*/ 0 60000 65536"/>
                      <a:gd name="T8" fmla="*/ 0 60000 65536"/>
                      <a:gd name="T9" fmla="*/ 0 w 21221"/>
                      <a:gd name="T10" fmla="*/ 0 h 14421"/>
                      <a:gd name="T11" fmla="*/ 21221 w 21221"/>
                      <a:gd name="T12" fmla="*/ 14421 h 14421"/>
                    </a:gdLst>
                    <a:ahLst/>
                    <a:cxnLst>
                      <a:cxn ang="T6">
                        <a:pos x="T0" y="T1"/>
                      </a:cxn>
                      <a:cxn ang="T7">
                        <a:pos x="T2" y="T3"/>
                      </a:cxn>
                      <a:cxn ang="T8">
                        <a:pos x="T4" y="T5"/>
                      </a:cxn>
                    </a:cxnLst>
                    <a:rect l="T9" t="T10" r="T11" b="T12"/>
                    <a:pathLst>
                      <a:path w="21221" h="14421" fill="none" extrusionOk="0">
                        <a:moveTo>
                          <a:pt x="21220" y="4028"/>
                        </a:moveTo>
                        <a:cubicBezTo>
                          <a:pt x="20486" y="7896"/>
                          <a:pt x="18709" y="11490"/>
                          <a:pt x="16080" y="14420"/>
                        </a:cubicBezTo>
                      </a:path>
                      <a:path w="21221" h="14421" stroke="0" extrusionOk="0">
                        <a:moveTo>
                          <a:pt x="21220" y="4028"/>
                        </a:moveTo>
                        <a:cubicBezTo>
                          <a:pt x="20486" y="7896"/>
                          <a:pt x="18709" y="11490"/>
                          <a:pt x="16080" y="14420"/>
                        </a:cubicBezTo>
                        <a:lnTo>
                          <a:pt x="0" y="0"/>
                        </a:lnTo>
                        <a:close/>
                      </a:path>
                    </a:pathLst>
                  </a:custGeom>
                  <a:noFill/>
                  <a:ln w="19050">
                    <a:solidFill>
                      <a:srgbClr val="FF3300"/>
                    </a:solidFill>
                    <a:round/>
                    <a:headEnd/>
                    <a:tailEnd/>
                  </a:ln>
                </p:spPr>
                <p:txBody>
                  <a:bodyPr wrap="none" anchor="ctr"/>
                  <a:lstStyle/>
                  <a:p>
                    <a:endParaRPr lang="de-DE"/>
                  </a:p>
                </p:txBody>
              </p:sp>
            </p:grpSp>
            <p:grpSp>
              <p:nvGrpSpPr>
                <p:cNvPr id="27" name="Group 180"/>
                <p:cNvGrpSpPr>
                  <a:grpSpLocks/>
                </p:cNvGrpSpPr>
                <p:nvPr/>
              </p:nvGrpSpPr>
              <p:grpSpPr bwMode="auto">
                <a:xfrm rot="288391">
                  <a:off x="3798" y="2932"/>
                  <a:ext cx="145" cy="104"/>
                  <a:chOff x="3092" y="2672"/>
                  <a:chExt cx="145" cy="104"/>
                </a:xfrm>
              </p:grpSpPr>
              <p:sp>
                <p:nvSpPr>
                  <p:cNvPr id="3176" name="Arc 181"/>
                  <p:cNvSpPr>
                    <a:spLocks/>
                  </p:cNvSpPr>
                  <p:nvPr/>
                </p:nvSpPr>
                <p:spPr bwMode="auto">
                  <a:xfrm rot="10800000">
                    <a:off x="3092" y="2691"/>
                    <a:ext cx="96" cy="69"/>
                  </a:xfrm>
                  <a:custGeom>
                    <a:avLst/>
                    <a:gdLst>
                      <a:gd name="T0" fmla="*/ 59 w 21600"/>
                      <a:gd name="T1" fmla="*/ 0 h 17075"/>
                      <a:gd name="T2" fmla="*/ 96 w 21600"/>
                      <a:gd name="T3" fmla="*/ 69 h 17075"/>
                      <a:gd name="T4" fmla="*/ 0 w 21600"/>
                      <a:gd name="T5" fmla="*/ 69 h 17075"/>
                      <a:gd name="T6" fmla="*/ 0 60000 65536"/>
                      <a:gd name="T7" fmla="*/ 0 60000 65536"/>
                      <a:gd name="T8" fmla="*/ 0 60000 65536"/>
                      <a:gd name="T9" fmla="*/ 0 w 21600"/>
                      <a:gd name="T10" fmla="*/ 0 h 17075"/>
                      <a:gd name="T11" fmla="*/ 21600 w 21600"/>
                      <a:gd name="T12" fmla="*/ 17075 h 17075"/>
                    </a:gdLst>
                    <a:ahLst/>
                    <a:cxnLst>
                      <a:cxn ang="T6">
                        <a:pos x="T0" y="T1"/>
                      </a:cxn>
                      <a:cxn ang="T7">
                        <a:pos x="T2" y="T3"/>
                      </a:cxn>
                      <a:cxn ang="T8">
                        <a:pos x="T4" y="T5"/>
                      </a:cxn>
                    </a:cxnLst>
                    <a:rect l="T9" t="T10" r="T11" b="T12"/>
                    <a:pathLst>
                      <a:path w="21600" h="17075" fill="none" extrusionOk="0">
                        <a:moveTo>
                          <a:pt x="13228" y="0"/>
                        </a:moveTo>
                        <a:cubicBezTo>
                          <a:pt x="18509" y="4091"/>
                          <a:pt x="21600" y="10395"/>
                          <a:pt x="21600" y="17075"/>
                        </a:cubicBezTo>
                      </a:path>
                      <a:path w="21600" h="17075" stroke="0" extrusionOk="0">
                        <a:moveTo>
                          <a:pt x="13228" y="0"/>
                        </a:moveTo>
                        <a:cubicBezTo>
                          <a:pt x="18509" y="4091"/>
                          <a:pt x="21600" y="10395"/>
                          <a:pt x="21600" y="17075"/>
                        </a:cubicBezTo>
                        <a:lnTo>
                          <a:pt x="0" y="17075"/>
                        </a:lnTo>
                        <a:close/>
                      </a:path>
                    </a:pathLst>
                  </a:custGeom>
                  <a:noFill/>
                  <a:ln w="19050">
                    <a:solidFill>
                      <a:srgbClr val="FF3300"/>
                    </a:solidFill>
                    <a:round/>
                    <a:headEnd/>
                    <a:tailEnd/>
                  </a:ln>
                </p:spPr>
                <p:txBody>
                  <a:bodyPr wrap="none" anchor="ctr"/>
                  <a:lstStyle/>
                  <a:p>
                    <a:endParaRPr lang="de-DE"/>
                  </a:p>
                </p:txBody>
              </p:sp>
              <p:sp>
                <p:nvSpPr>
                  <p:cNvPr id="3177" name="Arc 182"/>
                  <p:cNvSpPr>
                    <a:spLocks/>
                  </p:cNvSpPr>
                  <p:nvPr/>
                </p:nvSpPr>
                <p:spPr bwMode="auto">
                  <a:xfrm flipV="1">
                    <a:off x="3172" y="2720"/>
                    <a:ext cx="14" cy="56"/>
                  </a:xfrm>
                  <a:custGeom>
                    <a:avLst/>
                    <a:gdLst>
                      <a:gd name="T0" fmla="*/ 0 w 4874"/>
                      <a:gd name="T1" fmla="*/ 0 h 21600"/>
                      <a:gd name="T2" fmla="*/ 14 w 4874"/>
                      <a:gd name="T3" fmla="*/ 1 h 21600"/>
                      <a:gd name="T4" fmla="*/ 2 w 4874"/>
                      <a:gd name="T5" fmla="*/ 56 h 21600"/>
                      <a:gd name="T6" fmla="*/ 0 60000 65536"/>
                      <a:gd name="T7" fmla="*/ 0 60000 65536"/>
                      <a:gd name="T8" fmla="*/ 0 60000 65536"/>
                      <a:gd name="T9" fmla="*/ 0 w 4874"/>
                      <a:gd name="T10" fmla="*/ 0 h 21600"/>
                      <a:gd name="T11" fmla="*/ 4874 w 4874"/>
                      <a:gd name="T12" fmla="*/ 21600 h 21600"/>
                    </a:gdLst>
                    <a:ahLst/>
                    <a:cxnLst>
                      <a:cxn ang="T6">
                        <a:pos x="T0" y="T1"/>
                      </a:cxn>
                      <a:cxn ang="T7">
                        <a:pos x="T2" y="T3"/>
                      </a:cxn>
                      <a:cxn ang="T8">
                        <a:pos x="T4" y="T5"/>
                      </a:cxn>
                    </a:cxnLst>
                    <a:rect l="T9" t="T10" r="T11" b="T12"/>
                    <a:pathLst>
                      <a:path w="4874" h="21600" fill="none" extrusionOk="0">
                        <a:moveTo>
                          <a:pt x="-1" y="9"/>
                        </a:moveTo>
                        <a:cubicBezTo>
                          <a:pt x="213" y="3"/>
                          <a:pt x="427" y="-1"/>
                          <a:pt x="642" y="0"/>
                        </a:cubicBezTo>
                        <a:cubicBezTo>
                          <a:pt x="2063" y="0"/>
                          <a:pt x="3480" y="140"/>
                          <a:pt x="4874" y="418"/>
                        </a:cubicBezTo>
                      </a:path>
                      <a:path w="4874" h="21600" stroke="0" extrusionOk="0">
                        <a:moveTo>
                          <a:pt x="-1" y="9"/>
                        </a:moveTo>
                        <a:cubicBezTo>
                          <a:pt x="213" y="3"/>
                          <a:pt x="427" y="-1"/>
                          <a:pt x="642" y="0"/>
                        </a:cubicBezTo>
                        <a:cubicBezTo>
                          <a:pt x="2063" y="0"/>
                          <a:pt x="3480" y="140"/>
                          <a:pt x="4874" y="418"/>
                        </a:cubicBezTo>
                        <a:lnTo>
                          <a:pt x="642" y="21600"/>
                        </a:lnTo>
                        <a:close/>
                      </a:path>
                    </a:pathLst>
                  </a:custGeom>
                  <a:noFill/>
                  <a:ln w="19050">
                    <a:solidFill>
                      <a:srgbClr val="FF3300"/>
                    </a:solidFill>
                    <a:round/>
                    <a:headEnd/>
                    <a:tailEnd/>
                  </a:ln>
                </p:spPr>
                <p:txBody>
                  <a:bodyPr wrap="none" anchor="ctr"/>
                  <a:lstStyle/>
                  <a:p>
                    <a:endParaRPr lang="de-DE"/>
                  </a:p>
                </p:txBody>
              </p:sp>
              <p:sp>
                <p:nvSpPr>
                  <p:cNvPr id="3178" name="Arc 183"/>
                  <p:cNvSpPr>
                    <a:spLocks/>
                  </p:cNvSpPr>
                  <p:nvPr/>
                </p:nvSpPr>
                <p:spPr bwMode="auto">
                  <a:xfrm flipH="1">
                    <a:off x="3146" y="2672"/>
                    <a:ext cx="79" cy="84"/>
                  </a:xfrm>
                  <a:custGeom>
                    <a:avLst/>
                    <a:gdLst>
                      <a:gd name="T0" fmla="*/ 0 w 34560"/>
                      <a:gd name="T1" fmla="*/ 13 h 27634"/>
                      <a:gd name="T2" fmla="*/ 77 w 34560"/>
                      <a:gd name="T3" fmla="*/ 84 h 27634"/>
                      <a:gd name="T4" fmla="*/ 30 w 34560"/>
                      <a:gd name="T5" fmla="*/ 66 h 27634"/>
                      <a:gd name="T6" fmla="*/ 0 60000 65536"/>
                      <a:gd name="T7" fmla="*/ 0 60000 65536"/>
                      <a:gd name="T8" fmla="*/ 0 60000 65536"/>
                      <a:gd name="T9" fmla="*/ 0 w 34560"/>
                      <a:gd name="T10" fmla="*/ 0 h 27634"/>
                      <a:gd name="T11" fmla="*/ 34560 w 34560"/>
                      <a:gd name="T12" fmla="*/ 27634 h 27634"/>
                    </a:gdLst>
                    <a:ahLst/>
                    <a:cxnLst>
                      <a:cxn ang="T6">
                        <a:pos x="T0" y="T1"/>
                      </a:cxn>
                      <a:cxn ang="T7">
                        <a:pos x="T2" y="T3"/>
                      </a:cxn>
                      <a:cxn ang="T8">
                        <a:pos x="T4" y="T5"/>
                      </a:cxn>
                    </a:cxnLst>
                    <a:rect l="T9" t="T10" r="T11" b="T12"/>
                    <a:pathLst>
                      <a:path w="34560" h="27634" fill="none" extrusionOk="0">
                        <a:moveTo>
                          <a:pt x="-1" y="4320"/>
                        </a:moveTo>
                        <a:cubicBezTo>
                          <a:pt x="3738" y="1515"/>
                          <a:pt x="8286" y="-1"/>
                          <a:pt x="12960" y="0"/>
                        </a:cubicBezTo>
                        <a:cubicBezTo>
                          <a:pt x="24889" y="0"/>
                          <a:pt x="34560" y="9670"/>
                          <a:pt x="34560" y="21600"/>
                        </a:cubicBezTo>
                        <a:cubicBezTo>
                          <a:pt x="34560" y="23641"/>
                          <a:pt x="34270" y="25673"/>
                          <a:pt x="33700" y="27634"/>
                        </a:cubicBezTo>
                      </a:path>
                      <a:path w="34560" h="27634" stroke="0" extrusionOk="0">
                        <a:moveTo>
                          <a:pt x="-1" y="4320"/>
                        </a:moveTo>
                        <a:cubicBezTo>
                          <a:pt x="3738" y="1515"/>
                          <a:pt x="8286" y="-1"/>
                          <a:pt x="12960" y="0"/>
                        </a:cubicBezTo>
                        <a:cubicBezTo>
                          <a:pt x="24889" y="0"/>
                          <a:pt x="34560" y="9670"/>
                          <a:pt x="34560" y="21600"/>
                        </a:cubicBezTo>
                        <a:cubicBezTo>
                          <a:pt x="34560" y="23641"/>
                          <a:pt x="34270" y="25673"/>
                          <a:pt x="33700" y="27634"/>
                        </a:cubicBezTo>
                        <a:lnTo>
                          <a:pt x="12960" y="21600"/>
                        </a:lnTo>
                        <a:close/>
                      </a:path>
                    </a:pathLst>
                  </a:custGeom>
                  <a:noFill/>
                  <a:ln w="19050">
                    <a:solidFill>
                      <a:srgbClr val="FF3300"/>
                    </a:solidFill>
                    <a:round/>
                    <a:headEnd/>
                    <a:tailEnd/>
                  </a:ln>
                </p:spPr>
                <p:txBody>
                  <a:bodyPr wrap="none" anchor="ctr"/>
                  <a:lstStyle/>
                  <a:p>
                    <a:endParaRPr lang="de-DE"/>
                  </a:p>
                </p:txBody>
              </p:sp>
              <p:sp>
                <p:nvSpPr>
                  <p:cNvPr id="3179" name="Arc 184"/>
                  <p:cNvSpPr>
                    <a:spLocks/>
                  </p:cNvSpPr>
                  <p:nvPr/>
                </p:nvSpPr>
                <p:spPr bwMode="auto">
                  <a:xfrm flipV="1">
                    <a:off x="3124" y="2720"/>
                    <a:ext cx="50" cy="48"/>
                  </a:xfrm>
                  <a:custGeom>
                    <a:avLst/>
                    <a:gdLst>
                      <a:gd name="T0" fmla="*/ 0 w 16593"/>
                      <a:gd name="T1" fmla="*/ 13 h 18735"/>
                      <a:gd name="T2" fmla="*/ 18 w 16593"/>
                      <a:gd name="T3" fmla="*/ 0 h 18735"/>
                      <a:gd name="T4" fmla="*/ 50 w 16593"/>
                      <a:gd name="T5" fmla="*/ 48 h 18735"/>
                      <a:gd name="T6" fmla="*/ 0 60000 65536"/>
                      <a:gd name="T7" fmla="*/ 0 60000 65536"/>
                      <a:gd name="T8" fmla="*/ 0 60000 65536"/>
                      <a:gd name="T9" fmla="*/ 0 w 16593"/>
                      <a:gd name="T10" fmla="*/ 0 h 18735"/>
                      <a:gd name="T11" fmla="*/ 16593 w 16593"/>
                      <a:gd name="T12" fmla="*/ 18735 h 18735"/>
                    </a:gdLst>
                    <a:ahLst/>
                    <a:cxnLst>
                      <a:cxn ang="T6">
                        <a:pos x="T0" y="T1"/>
                      </a:cxn>
                      <a:cxn ang="T7">
                        <a:pos x="T2" y="T3"/>
                      </a:cxn>
                      <a:cxn ang="T8">
                        <a:pos x="T4" y="T5"/>
                      </a:cxn>
                    </a:cxnLst>
                    <a:rect l="T9" t="T10" r="T11" b="T12"/>
                    <a:pathLst>
                      <a:path w="16593" h="18735" fill="none" extrusionOk="0">
                        <a:moveTo>
                          <a:pt x="0" y="4906"/>
                        </a:moveTo>
                        <a:cubicBezTo>
                          <a:pt x="1641" y="2936"/>
                          <a:pt x="3620" y="1275"/>
                          <a:pt x="5843" y="-1"/>
                        </a:cubicBezTo>
                      </a:path>
                      <a:path w="16593" h="18735" stroke="0" extrusionOk="0">
                        <a:moveTo>
                          <a:pt x="0" y="4906"/>
                        </a:moveTo>
                        <a:cubicBezTo>
                          <a:pt x="1641" y="2936"/>
                          <a:pt x="3620" y="1275"/>
                          <a:pt x="5843" y="-1"/>
                        </a:cubicBezTo>
                        <a:lnTo>
                          <a:pt x="16593" y="18735"/>
                        </a:lnTo>
                        <a:close/>
                      </a:path>
                    </a:pathLst>
                  </a:custGeom>
                  <a:noFill/>
                  <a:ln w="19050">
                    <a:solidFill>
                      <a:srgbClr val="FF3300"/>
                    </a:solidFill>
                    <a:round/>
                    <a:headEnd/>
                    <a:tailEnd/>
                  </a:ln>
                </p:spPr>
                <p:txBody>
                  <a:bodyPr rot="10800000" wrap="none" anchor="ctr"/>
                  <a:lstStyle/>
                  <a:p>
                    <a:pPr algn="ctr"/>
                    <a:endParaRPr lang="de-DE">
                      <a:solidFill>
                        <a:srgbClr val="009900"/>
                      </a:solidFill>
                      <a:latin typeface="Arial" charset="0"/>
                    </a:endParaRPr>
                  </a:p>
                </p:txBody>
              </p:sp>
              <p:sp>
                <p:nvSpPr>
                  <p:cNvPr id="3180" name="Arc 185"/>
                  <p:cNvSpPr>
                    <a:spLocks/>
                  </p:cNvSpPr>
                  <p:nvPr/>
                </p:nvSpPr>
                <p:spPr bwMode="auto">
                  <a:xfrm flipV="1">
                    <a:off x="3173" y="2720"/>
                    <a:ext cx="63" cy="44"/>
                  </a:xfrm>
                  <a:custGeom>
                    <a:avLst/>
                    <a:gdLst>
                      <a:gd name="T0" fmla="*/ 40 w 20919"/>
                      <a:gd name="T1" fmla="*/ 0 h 16968"/>
                      <a:gd name="T2" fmla="*/ 63 w 20919"/>
                      <a:gd name="T3" fmla="*/ 30 h 16968"/>
                      <a:gd name="T4" fmla="*/ 0 w 20919"/>
                      <a:gd name="T5" fmla="*/ 44 h 16968"/>
                      <a:gd name="T6" fmla="*/ 0 60000 65536"/>
                      <a:gd name="T7" fmla="*/ 0 60000 65536"/>
                      <a:gd name="T8" fmla="*/ 0 60000 65536"/>
                      <a:gd name="T9" fmla="*/ 0 w 20919"/>
                      <a:gd name="T10" fmla="*/ 0 h 16968"/>
                      <a:gd name="T11" fmla="*/ 20919 w 20919"/>
                      <a:gd name="T12" fmla="*/ 16968 h 16968"/>
                    </a:gdLst>
                    <a:ahLst/>
                    <a:cxnLst>
                      <a:cxn ang="T6">
                        <a:pos x="T0" y="T1"/>
                      </a:cxn>
                      <a:cxn ang="T7">
                        <a:pos x="T2" y="T3"/>
                      </a:cxn>
                      <a:cxn ang="T8">
                        <a:pos x="T4" y="T5"/>
                      </a:cxn>
                    </a:cxnLst>
                    <a:rect l="T9" t="T10" r="T11" b="T12"/>
                    <a:pathLst>
                      <a:path w="20919" h="16968" fill="none" extrusionOk="0">
                        <a:moveTo>
                          <a:pt x="13365" y="0"/>
                        </a:moveTo>
                        <a:cubicBezTo>
                          <a:pt x="17085" y="2930"/>
                          <a:pt x="19739" y="7001"/>
                          <a:pt x="20919" y="11587"/>
                        </a:cubicBezTo>
                      </a:path>
                      <a:path w="20919" h="16968" stroke="0" extrusionOk="0">
                        <a:moveTo>
                          <a:pt x="13365" y="0"/>
                        </a:moveTo>
                        <a:cubicBezTo>
                          <a:pt x="17085" y="2930"/>
                          <a:pt x="19739" y="7001"/>
                          <a:pt x="20919" y="11587"/>
                        </a:cubicBezTo>
                        <a:lnTo>
                          <a:pt x="0" y="16968"/>
                        </a:lnTo>
                        <a:close/>
                      </a:path>
                    </a:pathLst>
                  </a:custGeom>
                  <a:noFill/>
                  <a:ln w="19050">
                    <a:solidFill>
                      <a:srgbClr val="FF3300"/>
                    </a:solidFill>
                    <a:round/>
                    <a:headEnd/>
                    <a:tailEnd/>
                  </a:ln>
                </p:spPr>
                <p:txBody>
                  <a:bodyPr rot="10800000" wrap="none" anchor="ctr"/>
                  <a:lstStyle/>
                  <a:p>
                    <a:pPr algn="ctr"/>
                    <a:endParaRPr lang="de-DE">
                      <a:solidFill>
                        <a:srgbClr val="009900"/>
                      </a:solidFill>
                      <a:latin typeface="Arial" charset="0"/>
                    </a:endParaRPr>
                  </a:p>
                </p:txBody>
              </p:sp>
              <p:sp>
                <p:nvSpPr>
                  <p:cNvPr id="3181" name="Arc 186"/>
                  <p:cNvSpPr>
                    <a:spLocks/>
                  </p:cNvSpPr>
                  <p:nvPr/>
                </p:nvSpPr>
                <p:spPr bwMode="auto">
                  <a:xfrm flipV="1">
                    <a:off x="3173" y="2682"/>
                    <a:ext cx="64" cy="37"/>
                  </a:xfrm>
                  <a:custGeom>
                    <a:avLst/>
                    <a:gdLst>
                      <a:gd name="T0" fmla="*/ 64 w 21221"/>
                      <a:gd name="T1" fmla="*/ 10 h 14421"/>
                      <a:gd name="T2" fmla="*/ 48 w 21221"/>
                      <a:gd name="T3" fmla="*/ 37 h 14421"/>
                      <a:gd name="T4" fmla="*/ 0 w 21221"/>
                      <a:gd name="T5" fmla="*/ 0 h 14421"/>
                      <a:gd name="T6" fmla="*/ 0 60000 65536"/>
                      <a:gd name="T7" fmla="*/ 0 60000 65536"/>
                      <a:gd name="T8" fmla="*/ 0 60000 65536"/>
                      <a:gd name="T9" fmla="*/ 0 w 21221"/>
                      <a:gd name="T10" fmla="*/ 0 h 14421"/>
                      <a:gd name="T11" fmla="*/ 21221 w 21221"/>
                      <a:gd name="T12" fmla="*/ 14421 h 14421"/>
                    </a:gdLst>
                    <a:ahLst/>
                    <a:cxnLst>
                      <a:cxn ang="T6">
                        <a:pos x="T0" y="T1"/>
                      </a:cxn>
                      <a:cxn ang="T7">
                        <a:pos x="T2" y="T3"/>
                      </a:cxn>
                      <a:cxn ang="T8">
                        <a:pos x="T4" y="T5"/>
                      </a:cxn>
                    </a:cxnLst>
                    <a:rect l="T9" t="T10" r="T11" b="T12"/>
                    <a:pathLst>
                      <a:path w="21221" h="14421" fill="none" extrusionOk="0">
                        <a:moveTo>
                          <a:pt x="21220" y="4028"/>
                        </a:moveTo>
                        <a:cubicBezTo>
                          <a:pt x="20486" y="7896"/>
                          <a:pt x="18709" y="11490"/>
                          <a:pt x="16080" y="14420"/>
                        </a:cubicBezTo>
                      </a:path>
                      <a:path w="21221" h="14421" stroke="0" extrusionOk="0">
                        <a:moveTo>
                          <a:pt x="21220" y="4028"/>
                        </a:moveTo>
                        <a:cubicBezTo>
                          <a:pt x="20486" y="7896"/>
                          <a:pt x="18709" y="11490"/>
                          <a:pt x="16080" y="14420"/>
                        </a:cubicBezTo>
                        <a:lnTo>
                          <a:pt x="0" y="0"/>
                        </a:lnTo>
                        <a:close/>
                      </a:path>
                    </a:pathLst>
                  </a:custGeom>
                  <a:noFill/>
                  <a:ln w="19050">
                    <a:solidFill>
                      <a:srgbClr val="FF3300"/>
                    </a:solidFill>
                    <a:round/>
                    <a:headEnd/>
                    <a:tailEnd/>
                  </a:ln>
                </p:spPr>
                <p:txBody>
                  <a:bodyPr wrap="none" anchor="ctr"/>
                  <a:lstStyle/>
                  <a:p>
                    <a:endParaRPr lang="de-DE"/>
                  </a:p>
                </p:txBody>
              </p:sp>
            </p:grpSp>
            <p:grpSp>
              <p:nvGrpSpPr>
                <p:cNvPr id="28" name="Group 187"/>
                <p:cNvGrpSpPr>
                  <a:grpSpLocks/>
                </p:cNvGrpSpPr>
                <p:nvPr/>
              </p:nvGrpSpPr>
              <p:grpSpPr bwMode="auto">
                <a:xfrm rot="288391">
                  <a:off x="3848" y="2981"/>
                  <a:ext cx="145" cy="104"/>
                  <a:chOff x="3092" y="2672"/>
                  <a:chExt cx="145" cy="104"/>
                </a:xfrm>
              </p:grpSpPr>
              <p:sp>
                <p:nvSpPr>
                  <p:cNvPr id="3170" name="Arc 188"/>
                  <p:cNvSpPr>
                    <a:spLocks/>
                  </p:cNvSpPr>
                  <p:nvPr/>
                </p:nvSpPr>
                <p:spPr bwMode="auto">
                  <a:xfrm rot="10800000">
                    <a:off x="3092" y="2691"/>
                    <a:ext cx="96" cy="69"/>
                  </a:xfrm>
                  <a:custGeom>
                    <a:avLst/>
                    <a:gdLst>
                      <a:gd name="T0" fmla="*/ 59 w 21600"/>
                      <a:gd name="T1" fmla="*/ 0 h 17075"/>
                      <a:gd name="T2" fmla="*/ 96 w 21600"/>
                      <a:gd name="T3" fmla="*/ 69 h 17075"/>
                      <a:gd name="T4" fmla="*/ 0 w 21600"/>
                      <a:gd name="T5" fmla="*/ 69 h 17075"/>
                      <a:gd name="T6" fmla="*/ 0 60000 65536"/>
                      <a:gd name="T7" fmla="*/ 0 60000 65536"/>
                      <a:gd name="T8" fmla="*/ 0 60000 65536"/>
                      <a:gd name="T9" fmla="*/ 0 w 21600"/>
                      <a:gd name="T10" fmla="*/ 0 h 17075"/>
                      <a:gd name="T11" fmla="*/ 21600 w 21600"/>
                      <a:gd name="T12" fmla="*/ 17075 h 17075"/>
                    </a:gdLst>
                    <a:ahLst/>
                    <a:cxnLst>
                      <a:cxn ang="T6">
                        <a:pos x="T0" y="T1"/>
                      </a:cxn>
                      <a:cxn ang="T7">
                        <a:pos x="T2" y="T3"/>
                      </a:cxn>
                      <a:cxn ang="T8">
                        <a:pos x="T4" y="T5"/>
                      </a:cxn>
                    </a:cxnLst>
                    <a:rect l="T9" t="T10" r="T11" b="T12"/>
                    <a:pathLst>
                      <a:path w="21600" h="17075" fill="none" extrusionOk="0">
                        <a:moveTo>
                          <a:pt x="13228" y="0"/>
                        </a:moveTo>
                        <a:cubicBezTo>
                          <a:pt x="18509" y="4091"/>
                          <a:pt x="21600" y="10395"/>
                          <a:pt x="21600" y="17075"/>
                        </a:cubicBezTo>
                      </a:path>
                      <a:path w="21600" h="17075" stroke="0" extrusionOk="0">
                        <a:moveTo>
                          <a:pt x="13228" y="0"/>
                        </a:moveTo>
                        <a:cubicBezTo>
                          <a:pt x="18509" y="4091"/>
                          <a:pt x="21600" y="10395"/>
                          <a:pt x="21600" y="17075"/>
                        </a:cubicBezTo>
                        <a:lnTo>
                          <a:pt x="0" y="17075"/>
                        </a:lnTo>
                        <a:close/>
                      </a:path>
                    </a:pathLst>
                  </a:custGeom>
                  <a:noFill/>
                  <a:ln w="19050">
                    <a:solidFill>
                      <a:srgbClr val="FF3300"/>
                    </a:solidFill>
                    <a:round/>
                    <a:headEnd/>
                    <a:tailEnd/>
                  </a:ln>
                </p:spPr>
                <p:txBody>
                  <a:bodyPr wrap="none" anchor="ctr"/>
                  <a:lstStyle/>
                  <a:p>
                    <a:endParaRPr lang="de-DE"/>
                  </a:p>
                </p:txBody>
              </p:sp>
              <p:sp>
                <p:nvSpPr>
                  <p:cNvPr id="3171" name="Arc 189"/>
                  <p:cNvSpPr>
                    <a:spLocks/>
                  </p:cNvSpPr>
                  <p:nvPr/>
                </p:nvSpPr>
                <p:spPr bwMode="auto">
                  <a:xfrm flipV="1">
                    <a:off x="3172" y="2720"/>
                    <a:ext cx="14" cy="56"/>
                  </a:xfrm>
                  <a:custGeom>
                    <a:avLst/>
                    <a:gdLst>
                      <a:gd name="T0" fmla="*/ 0 w 4874"/>
                      <a:gd name="T1" fmla="*/ 0 h 21600"/>
                      <a:gd name="T2" fmla="*/ 14 w 4874"/>
                      <a:gd name="T3" fmla="*/ 1 h 21600"/>
                      <a:gd name="T4" fmla="*/ 2 w 4874"/>
                      <a:gd name="T5" fmla="*/ 56 h 21600"/>
                      <a:gd name="T6" fmla="*/ 0 60000 65536"/>
                      <a:gd name="T7" fmla="*/ 0 60000 65536"/>
                      <a:gd name="T8" fmla="*/ 0 60000 65536"/>
                      <a:gd name="T9" fmla="*/ 0 w 4874"/>
                      <a:gd name="T10" fmla="*/ 0 h 21600"/>
                      <a:gd name="T11" fmla="*/ 4874 w 4874"/>
                      <a:gd name="T12" fmla="*/ 21600 h 21600"/>
                    </a:gdLst>
                    <a:ahLst/>
                    <a:cxnLst>
                      <a:cxn ang="T6">
                        <a:pos x="T0" y="T1"/>
                      </a:cxn>
                      <a:cxn ang="T7">
                        <a:pos x="T2" y="T3"/>
                      </a:cxn>
                      <a:cxn ang="T8">
                        <a:pos x="T4" y="T5"/>
                      </a:cxn>
                    </a:cxnLst>
                    <a:rect l="T9" t="T10" r="T11" b="T12"/>
                    <a:pathLst>
                      <a:path w="4874" h="21600" fill="none" extrusionOk="0">
                        <a:moveTo>
                          <a:pt x="-1" y="9"/>
                        </a:moveTo>
                        <a:cubicBezTo>
                          <a:pt x="213" y="3"/>
                          <a:pt x="427" y="-1"/>
                          <a:pt x="642" y="0"/>
                        </a:cubicBezTo>
                        <a:cubicBezTo>
                          <a:pt x="2063" y="0"/>
                          <a:pt x="3480" y="140"/>
                          <a:pt x="4874" y="418"/>
                        </a:cubicBezTo>
                      </a:path>
                      <a:path w="4874" h="21600" stroke="0" extrusionOk="0">
                        <a:moveTo>
                          <a:pt x="-1" y="9"/>
                        </a:moveTo>
                        <a:cubicBezTo>
                          <a:pt x="213" y="3"/>
                          <a:pt x="427" y="-1"/>
                          <a:pt x="642" y="0"/>
                        </a:cubicBezTo>
                        <a:cubicBezTo>
                          <a:pt x="2063" y="0"/>
                          <a:pt x="3480" y="140"/>
                          <a:pt x="4874" y="418"/>
                        </a:cubicBezTo>
                        <a:lnTo>
                          <a:pt x="642" y="21600"/>
                        </a:lnTo>
                        <a:close/>
                      </a:path>
                    </a:pathLst>
                  </a:custGeom>
                  <a:noFill/>
                  <a:ln w="19050">
                    <a:solidFill>
                      <a:srgbClr val="FF3300"/>
                    </a:solidFill>
                    <a:round/>
                    <a:headEnd/>
                    <a:tailEnd/>
                  </a:ln>
                </p:spPr>
                <p:txBody>
                  <a:bodyPr wrap="none" anchor="ctr"/>
                  <a:lstStyle/>
                  <a:p>
                    <a:endParaRPr lang="de-DE"/>
                  </a:p>
                </p:txBody>
              </p:sp>
              <p:sp>
                <p:nvSpPr>
                  <p:cNvPr id="3172" name="Arc 190"/>
                  <p:cNvSpPr>
                    <a:spLocks/>
                  </p:cNvSpPr>
                  <p:nvPr/>
                </p:nvSpPr>
                <p:spPr bwMode="auto">
                  <a:xfrm flipH="1">
                    <a:off x="3146" y="2672"/>
                    <a:ext cx="79" cy="84"/>
                  </a:xfrm>
                  <a:custGeom>
                    <a:avLst/>
                    <a:gdLst>
                      <a:gd name="T0" fmla="*/ 0 w 34560"/>
                      <a:gd name="T1" fmla="*/ 13 h 27634"/>
                      <a:gd name="T2" fmla="*/ 77 w 34560"/>
                      <a:gd name="T3" fmla="*/ 84 h 27634"/>
                      <a:gd name="T4" fmla="*/ 30 w 34560"/>
                      <a:gd name="T5" fmla="*/ 66 h 27634"/>
                      <a:gd name="T6" fmla="*/ 0 60000 65536"/>
                      <a:gd name="T7" fmla="*/ 0 60000 65536"/>
                      <a:gd name="T8" fmla="*/ 0 60000 65536"/>
                      <a:gd name="T9" fmla="*/ 0 w 34560"/>
                      <a:gd name="T10" fmla="*/ 0 h 27634"/>
                      <a:gd name="T11" fmla="*/ 34560 w 34560"/>
                      <a:gd name="T12" fmla="*/ 27634 h 27634"/>
                    </a:gdLst>
                    <a:ahLst/>
                    <a:cxnLst>
                      <a:cxn ang="T6">
                        <a:pos x="T0" y="T1"/>
                      </a:cxn>
                      <a:cxn ang="T7">
                        <a:pos x="T2" y="T3"/>
                      </a:cxn>
                      <a:cxn ang="T8">
                        <a:pos x="T4" y="T5"/>
                      </a:cxn>
                    </a:cxnLst>
                    <a:rect l="T9" t="T10" r="T11" b="T12"/>
                    <a:pathLst>
                      <a:path w="34560" h="27634" fill="none" extrusionOk="0">
                        <a:moveTo>
                          <a:pt x="-1" y="4320"/>
                        </a:moveTo>
                        <a:cubicBezTo>
                          <a:pt x="3738" y="1515"/>
                          <a:pt x="8286" y="-1"/>
                          <a:pt x="12960" y="0"/>
                        </a:cubicBezTo>
                        <a:cubicBezTo>
                          <a:pt x="24889" y="0"/>
                          <a:pt x="34560" y="9670"/>
                          <a:pt x="34560" y="21600"/>
                        </a:cubicBezTo>
                        <a:cubicBezTo>
                          <a:pt x="34560" y="23641"/>
                          <a:pt x="34270" y="25673"/>
                          <a:pt x="33700" y="27634"/>
                        </a:cubicBezTo>
                      </a:path>
                      <a:path w="34560" h="27634" stroke="0" extrusionOk="0">
                        <a:moveTo>
                          <a:pt x="-1" y="4320"/>
                        </a:moveTo>
                        <a:cubicBezTo>
                          <a:pt x="3738" y="1515"/>
                          <a:pt x="8286" y="-1"/>
                          <a:pt x="12960" y="0"/>
                        </a:cubicBezTo>
                        <a:cubicBezTo>
                          <a:pt x="24889" y="0"/>
                          <a:pt x="34560" y="9670"/>
                          <a:pt x="34560" y="21600"/>
                        </a:cubicBezTo>
                        <a:cubicBezTo>
                          <a:pt x="34560" y="23641"/>
                          <a:pt x="34270" y="25673"/>
                          <a:pt x="33700" y="27634"/>
                        </a:cubicBezTo>
                        <a:lnTo>
                          <a:pt x="12960" y="21600"/>
                        </a:lnTo>
                        <a:close/>
                      </a:path>
                    </a:pathLst>
                  </a:custGeom>
                  <a:noFill/>
                  <a:ln w="19050">
                    <a:solidFill>
                      <a:srgbClr val="FF3300"/>
                    </a:solidFill>
                    <a:round/>
                    <a:headEnd/>
                    <a:tailEnd/>
                  </a:ln>
                </p:spPr>
                <p:txBody>
                  <a:bodyPr wrap="none" anchor="ctr"/>
                  <a:lstStyle/>
                  <a:p>
                    <a:endParaRPr lang="de-DE"/>
                  </a:p>
                </p:txBody>
              </p:sp>
              <p:sp>
                <p:nvSpPr>
                  <p:cNvPr id="3173" name="Arc 191"/>
                  <p:cNvSpPr>
                    <a:spLocks/>
                  </p:cNvSpPr>
                  <p:nvPr/>
                </p:nvSpPr>
                <p:spPr bwMode="auto">
                  <a:xfrm flipV="1">
                    <a:off x="3124" y="2720"/>
                    <a:ext cx="50" cy="48"/>
                  </a:xfrm>
                  <a:custGeom>
                    <a:avLst/>
                    <a:gdLst>
                      <a:gd name="T0" fmla="*/ 0 w 16593"/>
                      <a:gd name="T1" fmla="*/ 13 h 18735"/>
                      <a:gd name="T2" fmla="*/ 18 w 16593"/>
                      <a:gd name="T3" fmla="*/ 0 h 18735"/>
                      <a:gd name="T4" fmla="*/ 50 w 16593"/>
                      <a:gd name="T5" fmla="*/ 48 h 18735"/>
                      <a:gd name="T6" fmla="*/ 0 60000 65536"/>
                      <a:gd name="T7" fmla="*/ 0 60000 65536"/>
                      <a:gd name="T8" fmla="*/ 0 60000 65536"/>
                      <a:gd name="T9" fmla="*/ 0 w 16593"/>
                      <a:gd name="T10" fmla="*/ 0 h 18735"/>
                      <a:gd name="T11" fmla="*/ 16593 w 16593"/>
                      <a:gd name="T12" fmla="*/ 18735 h 18735"/>
                    </a:gdLst>
                    <a:ahLst/>
                    <a:cxnLst>
                      <a:cxn ang="T6">
                        <a:pos x="T0" y="T1"/>
                      </a:cxn>
                      <a:cxn ang="T7">
                        <a:pos x="T2" y="T3"/>
                      </a:cxn>
                      <a:cxn ang="T8">
                        <a:pos x="T4" y="T5"/>
                      </a:cxn>
                    </a:cxnLst>
                    <a:rect l="T9" t="T10" r="T11" b="T12"/>
                    <a:pathLst>
                      <a:path w="16593" h="18735" fill="none" extrusionOk="0">
                        <a:moveTo>
                          <a:pt x="0" y="4906"/>
                        </a:moveTo>
                        <a:cubicBezTo>
                          <a:pt x="1641" y="2936"/>
                          <a:pt x="3620" y="1275"/>
                          <a:pt x="5843" y="-1"/>
                        </a:cubicBezTo>
                      </a:path>
                      <a:path w="16593" h="18735" stroke="0" extrusionOk="0">
                        <a:moveTo>
                          <a:pt x="0" y="4906"/>
                        </a:moveTo>
                        <a:cubicBezTo>
                          <a:pt x="1641" y="2936"/>
                          <a:pt x="3620" y="1275"/>
                          <a:pt x="5843" y="-1"/>
                        </a:cubicBezTo>
                        <a:lnTo>
                          <a:pt x="16593" y="18735"/>
                        </a:lnTo>
                        <a:close/>
                      </a:path>
                    </a:pathLst>
                  </a:custGeom>
                  <a:noFill/>
                  <a:ln w="19050">
                    <a:solidFill>
                      <a:srgbClr val="FF3300"/>
                    </a:solidFill>
                    <a:round/>
                    <a:headEnd/>
                    <a:tailEnd/>
                  </a:ln>
                </p:spPr>
                <p:txBody>
                  <a:bodyPr rot="10800000" wrap="none" anchor="ctr"/>
                  <a:lstStyle/>
                  <a:p>
                    <a:pPr algn="ctr"/>
                    <a:endParaRPr lang="de-DE">
                      <a:solidFill>
                        <a:srgbClr val="009900"/>
                      </a:solidFill>
                      <a:latin typeface="Arial" charset="0"/>
                    </a:endParaRPr>
                  </a:p>
                </p:txBody>
              </p:sp>
              <p:sp>
                <p:nvSpPr>
                  <p:cNvPr id="3174" name="Arc 192"/>
                  <p:cNvSpPr>
                    <a:spLocks/>
                  </p:cNvSpPr>
                  <p:nvPr/>
                </p:nvSpPr>
                <p:spPr bwMode="auto">
                  <a:xfrm flipV="1">
                    <a:off x="3173" y="2720"/>
                    <a:ext cx="63" cy="44"/>
                  </a:xfrm>
                  <a:custGeom>
                    <a:avLst/>
                    <a:gdLst>
                      <a:gd name="T0" fmla="*/ 40 w 20919"/>
                      <a:gd name="T1" fmla="*/ 0 h 16968"/>
                      <a:gd name="T2" fmla="*/ 63 w 20919"/>
                      <a:gd name="T3" fmla="*/ 30 h 16968"/>
                      <a:gd name="T4" fmla="*/ 0 w 20919"/>
                      <a:gd name="T5" fmla="*/ 44 h 16968"/>
                      <a:gd name="T6" fmla="*/ 0 60000 65536"/>
                      <a:gd name="T7" fmla="*/ 0 60000 65536"/>
                      <a:gd name="T8" fmla="*/ 0 60000 65536"/>
                      <a:gd name="T9" fmla="*/ 0 w 20919"/>
                      <a:gd name="T10" fmla="*/ 0 h 16968"/>
                      <a:gd name="T11" fmla="*/ 20919 w 20919"/>
                      <a:gd name="T12" fmla="*/ 16968 h 16968"/>
                    </a:gdLst>
                    <a:ahLst/>
                    <a:cxnLst>
                      <a:cxn ang="T6">
                        <a:pos x="T0" y="T1"/>
                      </a:cxn>
                      <a:cxn ang="T7">
                        <a:pos x="T2" y="T3"/>
                      </a:cxn>
                      <a:cxn ang="T8">
                        <a:pos x="T4" y="T5"/>
                      </a:cxn>
                    </a:cxnLst>
                    <a:rect l="T9" t="T10" r="T11" b="T12"/>
                    <a:pathLst>
                      <a:path w="20919" h="16968" fill="none" extrusionOk="0">
                        <a:moveTo>
                          <a:pt x="13365" y="0"/>
                        </a:moveTo>
                        <a:cubicBezTo>
                          <a:pt x="17085" y="2930"/>
                          <a:pt x="19739" y="7001"/>
                          <a:pt x="20919" y="11587"/>
                        </a:cubicBezTo>
                      </a:path>
                      <a:path w="20919" h="16968" stroke="0" extrusionOk="0">
                        <a:moveTo>
                          <a:pt x="13365" y="0"/>
                        </a:moveTo>
                        <a:cubicBezTo>
                          <a:pt x="17085" y="2930"/>
                          <a:pt x="19739" y="7001"/>
                          <a:pt x="20919" y="11587"/>
                        </a:cubicBezTo>
                        <a:lnTo>
                          <a:pt x="0" y="16968"/>
                        </a:lnTo>
                        <a:close/>
                      </a:path>
                    </a:pathLst>
                  </a:custGeom>
                  <a:noFill/>
                  <a:ln w="19050">
                    <a:solidFill>
                      <a:srgbClr val="FF3300"/>
                    </a:solidFill>
                    <a:round/>
                    <a:headEnd/>
                    <a:tailEnd/>
                  </a:ln>
                </p:spPr>
                <p:txBody>
                  <a:bodyPr rot="10800000" wrap="none" anchor="ctr"/>
                  <a:lstStyle/>
                  <a:p>
                    <a:pPr algn="ctr"/>
                    <a:endParaRPr lang="de-DE">
                      <a:solidFill>
                        <a:srgbClr val="009900"/>
                      </a:solidFill>
                      <a:latin typeface="Arial" charset="0"/>
                    </a:endParaRPr>
                  </a:p>
                </p:txBody>
              </p:sp>
              <p:sp>
                <p:nvSpPr>
                  <p:cNvPr id="3175" name="Arc 193"/>
                  <p:cNvSpPr>
                    <a:spLocks/>
                  </p:cNvSpPr>
                  <p:nvPr/>
                </p:nvSpPr>
                <p:spPr bwMode="auto">
                  <a:xfrm flipV="1">
                    <a:off x="3173" y="2682"/>
                    <a:ext cx="64" cy="37"/>
                  </a:xfrm>
                  <a:custGeom>
                    <a:avLst/>
                    <a:gdLst>
                      <a:gd name="T0" fmla="*/ 64 w 21221"/>
                      <a:gd name="T1" fmla="*/ 10 h 14421"/>
                      <a:gd name="T2" fmla="*/ 48 w 21221"/>
                      <a:gd name="T3" fmla="*/ 37 h 14421"/>
                      <a:gd name="T4" fmla="*/ 0 w 21221"/>
                      <a:gd name="T5" fmla="*/ 0 h 14421"/>
                      <a:gd name="T6" fmla="*/ 0 60000 65536"/>
                      <a:gd name="T7" fmla="*/ 0 60000 65536"/>
                      <a:gd name="T8" fmla="*/ 0 60000 65536"/>
                      <a:gd name="T9" fmla="*/ 0 w 21221"/>
                      <a:gd name="T10" fmla="*/ 0 h 14421"/>
                      <a:gd name="T11" fmla="*/ 21221 w 21221"/>
                      <a:gd name="T12" fmla="*/ 14421 h 14421"/>
                    </a:gdLst>
                    <a:ahLst/>
                    <a:cxnLst>
                      <a:cxn ang="T6">
                        <a:pos x="T0" y="T1"/>
                      </a:cxn>
                      <a:cxn ang="T7">
                        <a:pos x="T2" y="T3"/>
                      </a:cxn>
                      <a:cxn ang="T8">
                        <a:pos x="T4" y="T5"/>
                      </a:cxn>
                    </a:cxnLst>
                    <a:rect l="T9" t="T10" r="T11" b="T12"/>
                    <a:pathLst>
                      <a:path w="21221" h="14421" fill="none" extrusionOk="0">
                        <a:moveTo>
                          <a:pt x="21220" y="4028"/>
                        </a:moveTo>
                        <a:cubicBezTo>
                          <a:pt x="20486" y="7896"/>
                          <a:pt x="18709" y="11490"/>
                          <a:pt x="16080" y="14420"/>
                        </a:cubicBezTo>
                      </a:path>
                      <a:path w="21221" h="14421" stroke="0" extrusionOk="0">
                        <a:moveTo>
                          <a:pt x="21220" y="4028"/>
                        </a:moveTo>
                        <a:cubicBezTo>
                          <a:pt x="20486" y="7896"/>
                          <a:pt x="18709" y="11490"/>
                          <a:pt x="16080" y="14420"/>
                        </a:cubicBezTo>
                        <a:lnTo>
                          <a:pt x="0" y="0"/>
                        </a:lnTo>
                        <a:close/>
                      </a:path>
                    </a:pathLst>
                  </a:custGeom>
                  <a:noFill/>
                  <a:ln w="19050">
                    <a:solidFill>
                      <a:srgbClr val="FF3300"/>
                    </a:solidFill>
                    <a:round/>
                    <a:headEnd/>
                    <a:tailEnd/>
                  </a:ln>
                </p:spPr>
                <p:txBody>
                  <a:bodyPr wrap="none" anchor="ctr"/>
                  <a:lstStyle/>
                  <a:p>
                    <a:endParaRPr lang="de-DE"/>
                  </a:p>
                </p:txBody>
              </p:sp>
            </p:grpSp>
            <p:sp>
              <p:nvSpPr>
                <p:cNvPr id="3164" name="Arc 194"/>
                <p:cNvSpPr>
                  <a:spLocks/>
                </p:cNvSpPr>
                <p:nvPr/>
              </p:nvSpPr>
              <p:spPr bwMode="auto">
                <a:xfrm rot="-10511609">
                  <a:off x="3897" y="3047"/>
                  <a:ext cx="96" cy="69"/>
                </a:xfrm>
                <a:custGeom>
                  <a:avLst/>
                  <a:gdLst>
                    <a:gd name="T0" fmla="*/ 59 w 21600"/>
                    <a:gd name="T1" fmla="*/ 0 h 17075"/>
                    <a:gd name="T2" fmla="*/ 96 w 21600"/>
                    <a:gd name="T3" fmla="*/ 69 h 17075"/>
                    <a:gd name="T4" fmla="*/ 0 w 21600"/>
                    <a:gd name="T5" fmla="*/ 69 h 17075"/>
                    <a:gd name="T6" fmla="*/ 0 60000 65536"/>
                    <a:gd name="T7" fmla="*/ 0 60000 65536"/>
                    <a:gd name="T8" fmla="*/ 0 60000 65536"/>
                    <a:gd name="T9" fmla="*/ 0 w 21600"/>
                    <a:gd name="T10" fmla="*/ 0 h 17075"/>
                    <a:gd name="T11" fmla="*/ 21600 w 21600"/>
                    <a:gd name="T12" fmla="*/ 17075 h 17075"/>
                  </a:gdLst>
                  <a:ahLst/>
                  <a:cxnLst>
                    <a:cxn ang="T6">
                      <a:pos x="T0" y="T1"/>
                    </a:cxn>
                    <a:cxn ang="T7">
                      <a:pos x="T2" y="T3"/>
                    </a:cxn>
                    <a:cxn ang="T8">
                      <a:pos x="T4" y="T5"/>
                    </a:cxn>
                  </a:cxnLst>
                  <a:rect l="T9" t="T10" r="T11" b="T12"/>
                  <a:pathLst>
                    <a:path w="21600" h="17075" fill="none" extrusionOk="0">
                      <a:moveTo>
                        <a:pt x="13228" y="0"/>
                      </a:moveTo>
                      <a:cubicBezTo>
                        <a:pt x="18509" y="4091"/>
                        <a:pt x="21600" y="10395"/>
                        <a:pt x="21600" y="17075"/>
                      </a:cubicBezTo>
                    </a:path>
                    <a:path w="21600" h="17075" stroke="0" extrusionOk="0">
                      <a:moveTo>
                        <a:pt x="13228" y="0"/>
                      </a:moveTo>
                      <a:cubicBezTo>
                        <a:pt x="18509" y="4091"/>
                        <a:pt x="21600" y="10395"/>
                        <a:pt x="21600" y="17075"/>
                      </a:cubicBezTo>
                      <a:lnTo>
                        <a:pt x="0" y="17075"/>
                      </a:lnTo>
                      <a:close/>
                    </a:path>
                  </a:pathLst>
                </a:custGeom>
                <a:noFill/>
                <a:ln w="19050">
                  <a:solidFill>
                    <a:srgbClr val="FF3300"/>
                  </a:solidFill>
                  <a:round/>
                  <a:headEnd/>
                  <a:tailEnd/>
                </a:ln>
              </p:spPr>
              <p:txBody>
                <a:bodyPr wrap="none" anchor="ctr"/>
                <a:lstStyle/>
                <a:p>
                  <a:endParaRPr lang="de-DE"/>
                </a:p>
              </p:txBody>
            </p:sp>
            <p:sp>
              <p:nvSpPr>
                <p:cNvPr id="3165" name="Arc 195"/>
                <p:cNvSpPr>
                  <a:spLocks/>
                </p:cNvSpPr>
                <p:nvPr/>
              </p:nvSpPr>
              <p:spPr bwMode="auto">
                <a:xfrm rot="288391" flipV="1">
                  <a:off x="3975" y="3080"/>
                  <a:ext cx="14" cy="56"/>
                </a:xfrm>
                <a:custGeom>
                  <a:avLst/>
                  <a:gdLst>
                    <a:gd name="T0" fmla="*/ 0 w 4874"/>
                    <a:gd name="T1" fmla="*/ 0 h 21600"/>
                    <a:gd name="T2" fmla="*/ 14 w 4874"/>
                    <a:gd name="T3" fmla="*/ 1 h 21600"/>
                    <a:gd name="T4" fmla="*/ 2 w 4874"/>
                    <a:gd name="T5" fmla="*/ 56 h 21600"/>
                    <a:gd name="T6" fmla="*/ 0 60000 65536"/>
                    <a:gd name="T7" fmla="*/ 0 60000 65536"/>
                    <a:gd name="T8" fmla="*/ 0 60000 65536"/>
                    <a:gd name="T9" fmla="*/ 0 w 4874"/>
                    <a:gd name="T10" fmla="*/ 0 h 21600"/>
                    <a:gd name="T11" fmla="*/ 4874 w 4874"/>
                    <a:gd name="T12" fmla="*/ 21600 h 21600"/>
                  </a:gdLst>
                  <a:ahLst/>
                  <a:cxnLst>
                    <a:cxn ang="T6">
                      <a:pos x="T0" y="T1"/>
                    </a:cxn>
                    <a:cxn ang="T7">
                      <a:pos x="T2" y="T3"/>
                    </a:cxn>
                    <a:cxn ang="T8">
                      <a:pos x="T4" y="T5"/>
                    </a:cxn>
                  </a:cxnLst>
                  <a:rect l="T9" t="T10" r="T11" b="T12"/>
                  <a:pathLst>
                    <a:path w="4874" h="21600" fill="none" extrusionOk="0">
                      <a:moveTo>
                        <a:pt x="-1" y="9"/>
                      </a:moveTo>
                      <a:cubicBezTo>
                        <a:pt x="213" y="3"/>
                        <a:pt x="427" y="-1"/>
                        <a:pt x="642" y="0"/>
                      </a:cubicBezTo>
                      <a:cubicBezTo>
                        <a:pt x="2063" y="0"/>
                        <a:pt x="3480" y="140"/>
                        <a:pt x="4874" y="418"/>
                      </a:cubicBezTo>
                    </a:path>
                    <a:path w="4874" h="21600" stroke="0" extrusionOk="0">
                      <a:moveTo>
                        <a:pt x="-1" y="9"/>
                      </a:moveTo>
                      <a:cubicBezTo>
                        <a:pt x="213" y="3"/>
                        <a:pt x="427" y="-1"/>
                        <a:pt x="642" y="0"/>
                      </a:cubicBezTo>
                      <a:cubicBezTo>
                        <a:pt x="2063" y="0"/>
                        <a:pt x="3480" y="140"/>
                        <a:pt x="4874" y="418"/>
                      </a:cubicBezTo>
                      <a:lnTo>
                        <a:pt x="642" y="21600"/>
                      </a:lnTo>
                      <a:close/>
                    </a:path>
                  </a:pathLst>
                </a:custGeom>
                <a:noFill/>
                <a:ln w="19050">
                  <a:solidFill>
                    <a:srgbClr val="FF3300"/>
                  </a:solidFill>
                  <a:round/>
                  <a:headEnd/>
                  <a:tailEnd/>
                </a:ln>
              </p:spPr>
              <p:txBody>
                <a:bodyPr wrap="none" anchor="ctr"/>
                <a:lstStyle/>
                <a:p>
                  <a:endParaRPr lang="de-DE"/>
                </a:p>
              </p:txBody>
            </p:sp>
            <p:sp>
              <p:nvSpPr>
                <p:cNvPr id="3166" name="Arc 196"/>
                <p:cNvSpPr>
                  <a:spLocks/>
                </p:cNvSpPr>
                <p:nvPr/>
              </p:nvSpPr>
              <p:spPr bwMode="auto">
                <a:xfrm rot="288391" flipH="1">
                  <a:off x="3950" y="3032"/>
                  <a:ext cx="79" cy="131"/>
                </a:xfrm>
                <a:custGeom>
                  <a:avLst/>
                  <a:gdLst>
                    <a:gd name="T0" fmla="*/ 0 w 34560"/>
                    <a:gd name="T1" fmla="*/ 13 h 43200"/>
                    <a:gd name="T2" fmla="*/ 11 w 34560"/>
                    <a:gd name="T3" fmla="*/ 126 h 43200"/>
                    <a:gd name="T4" fmla="*/ 30 w 34560"/>
                    <a:gd name="T5" fmla="*/ 66 h 43200"/>
                    <a:gd name="T6" fmla="*/ 0 60000 65536"/>
                    <a:gd name="T7" fmla="*/ 0 60000 65536"/>
                    <a:gd name="T8" fmla="*/ 0 60000 65536"/>
                    <a:gd name="T9" fmla="*/ 0 w 34560"/>
                    <a:gd name="T10" fmla="*/ 0 h 43200"/>
                    <a:gd name="T11" fmla="*/ 34560 w 34560"/>
                    <a:gd name="T12" fmla="*/ 43200 h 43200"/>
                  </a:gdLst>
                  <a:ahLst/>
                  <a:cxnLst>
                    <a:cxn ang="T6">
                      <a:pos x="T0" y="T1"/>
                    </a:cxn>
                    <a:cxn ang="T7">
                      <a:pos x="T2" y="T3"/>
                    </a:cxn>
                    <a:cxn ang="T8">
                      <a:pos x="T4" y="T5"/>
                    </a:cxn>
                  </a:cxnLst>
                  <a:rect l="T9" t="T10" r="T11" b="T12"/>
                  <a:pathLst>
                    <a:path w="34560" h="43200" fill="none" extrusionOk="0">
                      <a:moveTo>
                        <a:pt x="-1" y="4320"/>
                      </a:moveTo>
                      <a:cubicBezTo>
                        <a:pt x="3738" y="1515"/>
                        <a:pt x="8286" y="-1"/>
                        <a:pt x="12960" y="0"/>
                      </a:cubicBezTo>
                      <a:cubicBezTo>
                        <a:pt x="24889" y="0"/>
                        <a:pt x="34560" y="9670"/>
                        <a:pt x="34560" y="21600"/>
                      </a:cubicBezTo>
                      <a:cubicBezTo>
                        <a:pt x="34560" y="33529"/>
                        <a:pt x="24889" y="43200"/>
                        <a:pt x="12960" y="43200"/>
                      </a:cubicBezTo>
                      <a:cubicBezTo>
                        <a:pt x="10141" y="43200"/>
                        <a:pt x="7350" y="42648"/>
                        <a:pt x="4743" y="41576"/>
                      </a:cubicBezTo>
                    </a:path>
                    <a:path w="34560" h="43200" stroke="0" extrusionOk="0">
                      <a:moveTo>
                        <a:pt x="-1" y="4320"/>
                      </a:moveTo>
                      <a:cubicBezTo>
                        <a:pt x="3738" y="1515"/>
                        <a:pt x="8286" y="-1"/>
                        <a:pt x="12960" y="0"/>
                      </a:cubicBezTo>
                      <a:cubicBezTo>
                        <a:pt x="24889" y="0"/>
                        <a:pt x="34560" y="9670"/>
                        <a:pt x="34560" y="21600"/>
                      </a:cubicBezTo>
                      <a:cubicBezTo>
                        <a:pt x="34560" y="33529"/>
                        <a:pt x="24889" y="43200"/>
                        <a:pt x="12960" y="43200"/>
                      </a:cubicBezTo>
                      <a:cubicBezTo>
                        <a:pt x="10141" y="43200"/>
                        <a:pt x="7350" y="42648"/>
                        <a:pt x="4743" y="41576"/>
                      </a:cubicBezTo>
                      <a:lnTo>
                        <a:pt x="12960" y="21600"/>
                      </a:lnTo>
                      <a:close/>
                    </a:path>
                  </a:pathLst>
                </a:custGeom>
                <a:noFill/>
                <a:ln w="19050">
                  <a:solidFill>
                    <a:srgbClr val="FF3300"/>
                  </a:solidFill>
                  <a:round/>
                  <a:headEnd/>
                  <a:tailEnd/>
                </a:ln>
              </p:spPr>
              <p:txBody>
                <a:bodyPr wrap="none" anchor="ctr"/>
                <a:lstStyle/>
                <a:p>
                  <a:endParaRPr lang="de-DE"/>
                </a:p>
              </p:txBody>
            </p:sp>
            <p:sp>
              <p:nvSpPr>
                <p:cNvPr id="3167" name="Arc 197"/>
                <p:cNvSpPr>
                  <a:spLocks/>
                </p:cNvSpPr>
                <p:nvPr/>
              </p:nvSpPr>
              <p:spPr bwMode="auto">
                <a:xfrm rot="288391" flipV="1">
                  <a:off x="3928" y="3077"/>
                  <a:ext cx="50" cy="48"/>
                </a:xfrm>
                <a:custGeom>
                  <a:avLst/>
                  <a:gdLst>
                    <a:gd name="T0" fmla="*/ 0 w 16593"/>
                    <a:gd name="T1" fmla="*/ 13 h 18735"/>
                    <a:gd name="T2" fmla="*/ 18 w 16593"/>
                    <a:gd name="T3" fmla="*/ 0 h 18735"/>
                    <a:gd name="T4" fmla="*/ 50 w 16593"/>
                    <a:gd name="T5" fmla="*/ 48 h 18735"/>
                    <a:gd name="T6" fmla="*/ 0 60000 65536"/>
                    <a:gd name="T7" fmla="*/ 0 60000 65536"/>
                    <a:gd name="T8" fmla="*/ 0 60000 65536"/>
                    <a:gd name="T9" fmla="*/ 0 w 16593"/>
                    <a:gd name="T10" fmla="*/ 0 h 18735"/>
                    <a:gd name="T11" fmla="*/ 16593 w 16593"/>
                    <a:gd name="T12" fmla="*/ 18735 h 18735"/>
                  </a:gdLst>
                  <a:ahLst/>
                  <a:cxnLst>
                    <a:cxn ang="T6">
                      <a:pos x="T0" y="T1"/>
                    </a:cxn>
                    <a:cxn ang="T7">
                      <a:pos x="T2" y="T3"/>
                    </a:cxn>
                    <a:cxn ang="T8">
                      <a:pos x="T4" y="T5"/>
                    </a:cxn>
                  </a:cxnLst>
                  <a:rect l="T9" t="T10" r="T11" b="T12"/>
                  <a:pathLst>
                    <a:path w="16593" h="18735" fill="none" extrusionOk="0">
                      <a:moveTo>
                        <a:pt x="0" y="4906"/>
                      </a:moveTo>
                      <a:cubicBezTo>
                        <a:pt x="1641" y="2936"/>
                        <a:pt x="3620" y="1275"/>
                        <a:pt x="5843" y="-1"/>
                      </a:cubicBezTo>
                    </a:path>
                    <a:path w="16593" h="18735" stroke="0" extrusionOk="0">
                      <a:moveTo>
                        <a:pt x="0" y="4906"/>
                      </a:moveTo>
                      <a:cubicBezTo>
                        <a:pt x="1641" y="2936"/>
                        <a:pt x="3620" y="1275"/>
                        <a:pt x="5843" y="-1"/>
                      </a:cubicBezTo>
                      <a:lnTo>
                        <a:pt x="16593" y="18735"/>
                      </a:lnTo>
                      <a:close/>
                    </a:path>
                  </a:pathLst>
                </a:custGeom>
                <a:noFill/>
                <a:ln w="19050">
                  <a:solidFill>
                    <a:srgbClr val="FF3300"/>
                  </a:solidFill>
                  <a:round/>
                  <a:headEnd/>
                  <a:tailEnd/>
                </a:ln>
              </p:spPr>
              <p:txBody>
                <a:bodyPr rot="10800000" wrap="none" anchor="ctr"/>
                <a:lstStyle/>
                <a:p>
                  <a:pPr algn="ctr"/>
                  <a:endParaRPr lang="de-DE">
                    <a:solidFill>
                      <a:srgbClr val="009900"/>
                    </a:solidFill>
                    <a:latin typeface="Arial" charset="0"/>
                  </a:endParaRPr>
                </a:p>
              </p:txBody>
            </p:sp>
            <p:sp>
              <p:nvSpPr>
                <p:cNvPr id="3168" name="Arc 198"/>
                <p:cNvSpPr>
                  <a:spLocks/>
                </p:cNvSpPr>
                <p:nvPr/>
              </p:nvSpPr>
              <p:spPr bwMode="auto">
                <a:xfrm rot="288391" flipV="1">
                  <a:off x="3977" y="3063"/>
                  <a:ext cx="65" cy="73"/>
                </a:xfrm>
                <a:custGeom>
                  <a:avLst/>
                  <a:gdLst>
                    <a:gd name="T0" fmla="*/ 11 w 21600"/>
                    <a:gd name="T1" fmla="*/ 0 h 28208"/>
                    <a:gd name="T2" fmla="*/ 62 w 21600"/>
                    <a:gd name="T3" fmla="*/ 73 h 28208"/>
                    <a:gd name="T4" fmla="*/ 0 w 21600"/>
                    <a:gd name="T5" fmla="*/ 55 h 28208"/>
                    <a:gd name="T6" fmla="*/ 0 60000 65536"/>
                    <a:gd name="T7" fmla="*/ 0 60000 65536"/>
                    <a:gd name="T8" fmla="*/ 0 60000 65536"/>
                    <a:gd name="T9" fmla="*/ 0 w 21600"/>
                    <a:gd name="T10" fmla="*/ 0 h 28208"/>
                    <a:gd name="T11" fmla="*/ 21600 w 21600"/>
                    <a:gd name="T12" fmla="*/ 28208 h 28208"/>
                  </a:gdLst>
                  <a:ahLst/>
                  <a:cxnLst>
                    <a:cxn ang="T6">
                      <a:pos x="T0" y="T1"/>
                    </a:cxn>
                    <a:cxn ang="T7">
                      <a:pos x="T2" y="T3"/>
                    </a:cxn>
                    <a:cxn ang="T8">
                      <a:pos x="T4" y="T5"/>
                    </a:cxn>
                  </a:cxnLst>
                  <a:rect l="T9" t="T10" r="T11" b="T12"/>
                  <a:pathLst>
                    <a:path w="21600" h="28208" fill="none" extrusionOk="0">
                      <a:moveTo>
                        <a:pt x="3714" y="-1"/>
                      </a:moveTo>
                      <a:cubicBezTo>
                        <a:pt x="14054" y="1804"/>
                        <a:pt x="21600" y="10781"/>
                        <a:pt x="21600" y="21278"/>
                      </a:cubicBezTo>
                      <a:cubicBezTo>
                        <a:pt x="21600" y="23634"/>
                        <a:pt x="21214" y="25975"/>
                        <a:pt x="20458" y="28208"/>
                      </a:cubicBezTo>
                    </a:path>
                    <a:path w="21600" h="28208" stroke="0" extrusionOk="0">
                      <a:moveTo>
                        <a:pt x="3714" y="-1"/>
                      </a:moveTo>
                      <a:cubicBezTo>
                        <a:pt x="14054" y="1804"/>
                        <a:pt x="21600" y="10781"/>
                        <a:pt x="21600" y="21278"/>
                      </a:cubicBezTo>
                      <a:cubicBezTo>
                        <a:pt x="21600" y="23634"/>
                        <a:pt x="21214" y="25975"/>
                        <a:pt x="20458" y="28208"/>
                      </a:cubicBezTo>
                      <a:lnTo>
                        <a:pt x="0" y="21278"/>
                      </a:lnTo>
                      <a:close/>
                    </a:path>
                  </a:pathLst>
                </a:custGeom>
                <a:noFill/>
                <a:ln w="19050">
                  <a:solidFill>
                    <a:srgbClr val="FF3300"/>
                  </a:solidFill>
                  <a:round/>
                  <a:headEnd/>
                  <a:tailEnd/>
                </a:ln>
              </p:spPr>
              <p:txBody>
                <a:bodyPr rot="10800000" wrap="none" anchor="ctr"/>
                <a:lstStyle/>
                <a:p>
                  <a:pPr algn="ctr"/>
                  <a:endParaRPr lang="de-DE">
                    <a:solidFill>
                      <a:srgbClr val="009900"/>
                    </a:solidFill>
                    <a:latin typeface="Arial" charset="0"/>
                  </a:endParaRPr>
                </a:p>
              </p:txBody>
            </p:sp>
            <p:sp>
              <p:nvSpPr>
                <p:cNvPr id="3169" name="Arc 199"/>
                <p:cNvSpPr>
                  <a:spLocks/>
                </p:cNvSpPr>
                <p:nvPr/>
              </p:nvSpPr>
              <p:spPr bwMode="auto">
                <a:xfrm rot="288391" flipV="1">
                  <a:off x="3980" y="3044"/>
                  <a:ext cx="64" cy="37"/>
                </a:xfrm>
                <a:custGeom>
                  <a:avLst/>
                  <a:gdLst>
                    <a:gd name="T0" fmla="*/ 64 w 21221"/>
                    <a:gd name="T1" fmla="*/ 10 h 14421"/>
                    <a:gd name="T2" fmla="*/ 48 w 21221"/>
                    <a:gd name="T3" fmla="*/ 37 h 14421"/>
                    <a:gd name="T4" fmla="*/ 0 w 21221"/>
                    <a:gd name="T5" fmla="*/ 0 h 14421"/>
                    <a:gd name="T6" fmla="*/ 0 60000 65536"/>
                    <a:gd name="T7" fmla="*/ 0 60000 65536"/>
                    <a:gd name="T8" fmla="*/ 0 60000 65536"/>
                    <a:gd name="T9" fmla="*/ 0 w 21221"/>
                    <a:gd name="T10" fmla="*/ 0 h 14421"/>
                    <a:gd name="T11" fmla="*/ 21221 w 21221"/>
                    <a:gd name="T12" fmla="*/ 14421 h 14421"/>
                  </a:gdLst>
                  <a:ahLst/>
                  <a:cxnLst>
                    <a:cxn ang="T6">
                      <a:pos x="T0" y="T1"/>
                    </a:cxn>
                    <a:cxn ang="T7">
                      <a:pos x="T2" y="T3"/>
                    </a:cxn>
                    <a:cxn ang="T8">
                      <a:pos x="T4" y="T5"/>
                    </a:cxn>
                  </a:cxnLst>
                  <a:rect l="T9" t="T10" r="T11" b="T12"/>
                  <a:pathLst>
                    <a:path w="21221" h="14421" fill="none" extrusionOk="0">
                      <a:moveTo>
                        <a:pt x="21220" y="4028"/>
                      </a:moveTo>
                      <a:cubicBezTo>
                        <a:pt x="20486" y="7896"/>
                        <a:pt x="18709" y="11490"/>
                        <a:pt x="16080" y="14420"/>
                      </a:cubicBezTo>
                    </a:path>
                    <a:path w="21221" h="14421" stroke="0" extrusionOk="0">
                      <a:moveTo>
                        <a:pt x="21220" y="4028"/>
                      </a:moveTo>
                      <a:cubicBezTo>
                        <a:pt x="20486" y="7896"/>
                        <a:pt x="18709" y="11490"/>
                        <a:pt x="16080" y="14420"/>
                      </a:cubicBezTo>
                      <a:lnTo>
                        <a:pt x="0" y="0"/>
                      </a:lnTo>
                      <a:close/>
                    </a:path>
                  </a:pathLst>
                </a:custGeom>
                <a:noFill/>
                <a:ln w="19050">
                  <a:solidFill>
                    <a:srgbClr val="FF3300"/>
                  </a:solidFill>
                  <a:round/>
                  <a:headEnd/>
                  <a:tailEnd/>
                </a:ln>
              </p:spPr>
              <p:txBody>
                <a:bodyPr wrap="none" anchor="ctr"/>
                <a:lstStyle/>
                <a:p>
                  <a:endParaRPr lang="de-DE"/>
                </a:p>
              </p:txBody>
            </p:sp>
          </p:grpSp>
          <p:grpSp>
            <p:nvGrpSpPr>
              <p:cNvPr id="29" name="Group 200"/>
              <p:cNvGrpSpPr>
                <a:grpSpLocks/>
              </p:cNvGrpSpPr>
              <p:nvPr/>
            </p:nvGrpSpPr>
            <p:grpSpPr bwMode="auto">
              <a:xfrm>
                <a:off x="4446" y="3837"/>
                <a:ext cx="300" cy="120"/>
                <a:chOff x="4446" y="3837"/>
                <a:chExt cx="300" cy="120"/>
              </a:xfrm>
            </p:grpSpPr>
            <p:sp>
              <p:nvSpPr>
                <p:cNvPr id="3153" name="Line 201"/>
                <p:cNvSpPr>
                  <a:spLocks noChangeShapeType="1"/>
                </p:cNvSpPr>
                <p:nvPr/>
              </p:nvSpPr>
              <p:spPr bwMode="auto">
                <a:xfrm>
                  <a:off x="4446" y="3897"/>
                  <a:ext cx="138" cy="0"/>
                </a:xfrm>
                <a:prstGeom prst="line">
                  <a:avLst/>
                </a:prstGeom>
                <a:noFill/>
                <a:ln w="28575">
                  <a:solidFill>
                    <a:srgbClr val="FF3300"/>
                  </a:solidFill>
                  <a:round/>
                  <a:headEnd/>
                  <a:tailEnd/>
                </a:ln>
              </p:spPr>
              <p:txBody>
                <a:bodyPr/>
                <a:lstStyle/>
                <a:p>
                  <a:endParaRPr lang="de-DE"/>
                </a:p>
              </p:txBody>
            </p:sp>
            <p:sp>
              <p:nvSpPr>
                <p:cNvPr id="3154" name="Line 202"/>
                <p:cNvSpPr>
                  <a:spLocks noChangeShapeType="1"/>
                </p:cNvSpPr>
                <p:nvPr/>
              </p:nvSpPr>
              <p:spPr bwMode="auto">
                <a:xfrm>
                  <a:off x="4635" y="3897"/>
                  <a:ext cx="111" cy="0"/>
                </a:xfrm>
                <a:prstGeom prst="line">
                  <a:avLst/>
                </a:prstGeom>
                <a:noFill/>
                <a:ln w="28575">
                  <a:solidFill>
                    <a:srgbClr val="FF3300"/>
                  </a:solidFill>
                  <a:round/>
                  <a:headEnd/>
                  <a:tailEnd/>
                </a:ln>
              </p:spPr>
              <p:txBody>
                <a:bodyPr/>
                <a:lstStyle/>
                <a:p>
                  <a:endParaRPr lang="de-DE"/>
                </a:p>
              </p:txBody>
            </p:sp>
            <p:sp>
              <p:nvSpPr>
                <p:cNvPr id="3155" name="Line 203"/>
                <p:cNvSpPr>
                  <a:spLocks noChangeShapeType="1"/>
                </p:cNvSpPr>
                <p:nvPr/>
              </p:nvSpPr>
              <p:spPr bwMode="auto">
                <a:xfrm flipV="1">
                  <a:off x="4590" y="3837"/>
                  <a:ext cx="0" cy="120"/>
                </a:xfrm>
                <a:prstGeom prst="line">
                  <a:avLst/>
                </a:prstGeom>
                <a:noFill/>
                <a:ln w="28575">
                  <a:solidFill>
                    <a:srgbClr val="FF3300"/>
                  </a:solidFill>
                  <a:round/>
                  <a:headEnd/>
                  <a:tailEnd/>
                </a:ln>
              </p:spPr>
              <p:txBody>
                <a:bodyPr/>
                <a:lstStyle/>
                <a:p>
                  <a:endParaRPr lang="de-DE"/>
                </a:p>
              </p:txBody>
            </p:sp>
            <p:sp>
              <p:nvSpPr>
                <p:cNvPr id="3156" name="Line 204"/>
                <p:cNvSpPr>
                  <a:spLocks noChangeShapeType="1"/>
                </p:cNvSpPr>
                <p:nvPr/>
              </p:nvSpPr>
              <p:spPr bwMode="auto">
                <a:xfrm>
                  <a:off x="4581" y="3837"/>
                  <a:ext cx="75" cy="0"/>
                </a:xfrm>
                <a:prstGeom prst="line">
                  <a:avLst/>
                </a:prstGeom>
                <a:noFill/>
                <a:ln w="28575">
                  <a:solidFill>
                    <a:srgbClr val="FF3300"/>
                  </a:solidFill>
                  <a:round/>
                  <a:headEnd/>
                  <a:tailEnd/>
                </a:ln>
              </p:spPr>
              <p:txBody>
                <a:bodyPr/>
                <a:lstStyle/>
                <a:p>
                  <a:endParaRPr lang="de-DE"/>
                </a:p>
              </p:txBody>
            </p:sp>
            <p:sp>
              <p:nvSpPr>
                <p:cNvPr id="3157" name="Line 205"/>
                <p:cNvSpPr>
                  <a:spLocks noChangeShapeType="1"/>
                </p:cNvSpPr>
                <p:nvPr/>
              </p:nvSpPr>
              <p:spPr bwMode="auto">
                <a:xfrm>
                  <a:off x="4581" y="3957"/>
                  <a:ext cx="75" cy="0"/>
                </a:xfrm>
                <a:prstGeom prst="line">
                  <a:avLst/>
                </a:prstGeom>
                <a:noFill/>
                <a:ln w="28575">
                  <a:solidFill>
                    <a:srgbClr val="FF3300"/>
                  </a:solidFill>
                  <a:round/>
                  <a:headEnd/>
                  <a:tailEnd/>
                </a:ln>
              </p:spPr>
              <p:txBody>
                <a:bodyPr/>
                <a:lstStyle/>
                <a:p>
                  <a:endParaRPr lang="de-DE"/>
                </a:p>
              </p:txBody>
            </p:sp>
            <p:sp>
              <p:nvSpPr>
                <p:cNvPr id="3158" name="Line 206"/>
                <p:cNvSpPr>
                  <a:spLocks noChangeShapeType="1"/>
                </p:cNvSpPr>
                <p:nvPr/>
              </p:nvSpPr>
              <p:spPr bwMode="auto">
                <a:xfrm flipV="1">
                  <a:off x="4632" y="3852"/>
                  <a:ext cx="0" cy="90"/>
                </a:xfrm>
                <a:prstGeom prst="line">
                  <a:avLst/>
                </a:prstGeom>
                <a:noFill/>
                <a:ln w="28575">
                  <a:solidFill>
                    <a:srgbClr val="FF3300"/>
                  </a:solidFill>
                  <a:round/>
                  <a:headEnd/>
                  <a:tailEnd/>
                </a:ln>
              </p:spPr>
              <p:txBody>
                <a:bodyPr/>
                <a:lstStyle/>
                <a:p>
                  <a:endParaRPr lang="de-DE"/>
                </a:p>
              </p:txBody>
            </p:sp>
          </p:grpSp>
        </p:grpSp>
        <p:sp>
          <p:nvSpPr>
            <p:cNvPr id="3112" name="Rectangle 207"/>
            <p:cNvSpPr>
              <a:spLocks noChangeArrowheads="1"/>
            </p:cNvSpPr>
            <p:nvPr/>
          </p:nvSpPr>
          <p:spPr bwMode="auto">
            <a:xfrm>
              <a:off x="3957" y="1848"/>
              <a:ext cx="362" cy="352"/>
            </a:xfrm>
            <a:prstGeom prst="rect">
              <a:avLst/>
            </a:prstGeom>
            <a:gradFill rotWithShape="1">
              <a:gsLst>
                <a:gs pos="0">
                  <a:srgbClr val="595959"/>
                </a:gs>
                <a:gs pos="50000">
                  <a:srgbClr val="C0C0C0"/>
                </a:gs>
                <a:gs pos="100000">
                  <a:srgbClr val="595959"/>
                </a:gs>
              </a:gsLst>
              <a:lin ang="2700000" scaled="1"/>
            </a:gradFill>
            <a:ln w="9525" algn="ctr">
              <a:solidFill>
                <a:schemeClr val="tx1"/>
              </a:solidFill>
              <a:miter lim="800000"/>
              <a:headEnd/>
              <a:tailEnd/>
            </a:ln>
          </p:spPr>
          <p:txBody>
            <a:bodyPr wrap="none" tIns="91440" bIns="91440" anchor="ctr"/>
            <a:lstStyle/>
            <a:p>
              <a:pPr algn="ctr"/>
              <a:r>
                <a:rPr lang="de-DE" sz="1400" b="1">
                  <a:latin typeface="Arial" charset="0"/>
                </a:rPr>
                <a:t>Rigid</a:t>
              </a:r>
              <a:br>
                <a:rPr lang="de-DE" sz="1400" b="1">
                  <a:latin typeface="Arial" charset="0"/>
                </a:rPr>
              </a:br>
              <a:r>
                <a:rPr lang="de-DE" sz="1400" b="1">
                  <a:latin typeface="Arial" charset="0"/>
                </a:rPr>
                <a:t>Body</a:t>
              </a:r>
            </a:p>
          </p:txBody>
        </p:sp>
        <p:grpSp>
          <p:nvGrpSpPr>
            <p:cNvPr id="30" name="Group 208"/>
            <p:cNvGrpSpPr>
              <a:grpSpLocks/>
            </p:cNvGrpSpPr>
            <p:nvPr/>
          </p:nvGrpSpPr>
          <p:grpSpPr bwMode="auto">
            <a:xfrm>
              <a:off x="3638" y="1848"/>
              <a:ext cx="300" cy="313"/>
              <a:chOff x="4446" y="3644"/>
              <a:chExt cx="300" cy="313"/>
            </a:xfrm>
          </p:grpSpPr>
          <p:grpSp>
            <p:nvGrpSpPr>
              <p:cNvPr id="31" name="Group 209"/>
              <p:cNvGrpSpPr>
                <a:grpSpLocks/>
              </p:cNvGrpSpPr>
              <p:nvPr/>
            </p:nvGrpSpPr>
            <p:grpSpPr bwMode="auto">
              <a:xfrm rot="13500000" flipV="1">
                <a:off x="4467" y="3644"/>
                <a:ext cx="253" cy="241"/>
                <a:chOff x="3748" y="2882"/>
                <a:chExt cx="296" cy="281"/>
              </a:xfrm>
            </p:grpSpPr>
            <p:sp>
              <p:nvSpPr>
                <p:cNvPr id="3122" name="Arc 210"/>
                <p:cNvSpPr>
                  <a:spLocks/>
                </p:cNvSpPr>
                <p:nvPr/>
              </p:nvSpPr>
              <p:spPr bwMode="auto">
                <a:xfrm rot="-10511609">
                  <a:off x="3798" y="2949"/>
                  <a:ext cx="96" cy="69"/>
                </a:xfrm>
                <a:custGeom>
                  <a:avLst/>
                  <a:gdLst>
                    <a:gd name="T0" fmla="*/ 59 w 21600"/>
                    <a:gd name="T1" fmla="*/ 0 h 17075"/>
                    <a:gd name="T2" fmla="*/ 96 w 21600"/>
                    <a:gd name="T3" fmla="*/ 69 h 17075"/>
                    <a:gd name="T4" fmla="*/ 0 w 21600"/>
                    <a:gd name="T5" fmla="*/ 69 h 17075"/>
                    <a:gd name="T6" fmla="*/ 0 60000 65536"/>
                    <a:gd name="T7" fmla="*/ 0 60000 65536"/>
                    <a:gd name="T8" fmla="*/ 0 60000 65536"/>
                    <a:gd name="T9" fmla="*/ 0 w 21600"/>
                    <a:gd name="T10" fmla="*/ 0 h 17075"/>
                    <a:gd name="T11" fmla="*/ 21600 w 21600"/>
                    <a:gd name="T12" fmla="*/ 17075 h 17075"/>
                  </a:gdLst>
                  <a:ahLst/>
                  <a:cxnLst>
                    <a:cxn ang="T6">
                      <a:pos x="T0" y="T1"/>
                    </a:cxn>
                    <a:cxn ang="T7">
                      <a:pos x="T2" y="T3"/>
                    </a:cxn>
                    <a:cxn ang="T8">
                      <a:pos x="T4" y="T5"/>
                    </a:cxn>
                  </a:cxnLst>
                  <a:rect l="T9" t="T10" r="T11" b="T12"/>
                  <a:pathLst>
                    <a:path w="21600" h="17075" fill="none" extrusionOk="0">
                      <a:moveTo>
                        <a:pt x="13228" y="0"/>
                      </a:moveTo>
                      <a:cubicBezTo>
                        <a:pt x="18509" y="4091"/>
                        <a:pt x="21600" y="10395"/>
                        <a:pt x="21600" y="17075"/>
                      </a:cubicBezTo>
                    </a:path>
                    <a:path w="21600" h="17075" stroke="0" extrusionOk="0">
                      <a:moveTo>
                        <a:pt x="13228" y="0"/>
                      </a:moveTo>
                      <a:cubicBezTo>
                        <a:pt x="18509" y="4091"/>
                        <a:pt x="21600" y="10395"/>
                        <a:pt x="21600" y="17075"/>
                      </a:cubicBezTo>
                      <a:lnTo>
                        <a:pt x="0" y="17075"/>
                      </a:lnTo>
                      <a:close/>
                    </a:path>
                  </a:pathLst>
                </a:custGeom>
                <a:noFill/>
                <a:ln w="19050">
                  <a:solidFill>
                    <a:srgbClr val="FF3300"/>
                  </a:solidFill>
                  <a:round/>
                  <a:headEnd/>
                  <a:tailEnd/>
                </a:ln>
              </p:spPr>
              <p:txBody>
                <a:bodyPr wrap="none" anchor="ctr"/>
                <a:lstStyle/>
                <a:p>
                  <a:endParaRPr lang="de-DE"/>
                </a:p>
              </p:txBody>
            </p:sp>
            <p:sp>
              <p:nvSpPr>
                <p:cNvPr id="3123" name="Arc 211"/>
                <p:cNvSpPr>
                  <a:spLocks/>
                </p:cNvSpPr>
                <p:nvPr/>
              </p:nvSpPr>
              <p:spPr bwMode="auto">
                <a:xfrm rot="288391" flipH="1">
                  <a:off x="3853" y="2934"/>
                  <a:ext cx="79" cy="84"/>
                </a:xfrm>
                <a:custGeom>
                  <a:avLst/>
                  <a:gdLst>
                    <a:gd name="T0" fmla="*/ 0 w 34560"/>
                    <a:gd name="T1" fmla="*/ 13 h 27634"/>
                    <a:gd name="T2" fmla="*/ 77 w 34560"/>
                    <a:gd name="T3" fmla="*/ 84 h 27634"/>
                    <a:gd name="T4" fmla="*/ 30 w 34560"/>
                    <a:gd name="T5" fmla="*/ 66 h 27634"/>
                    <a:gd name="T6" fmla="*/ 0 60000 65536"/>
                    <a:gd name="T7" fmla="*/ 0 60000 65536"/>
                    <a:gd name="T8" fmla="*/ 0 60000 65536"/>
                    <a:gd name="T9" fmla="*/ 0 w 34560"/>
                    <a:gd name="T10" fmla="*/ 0 h 27634"/>
                    <a:gd name="T11" fmla="*/ 34560 w 34560"/>
                    <a:gd name="T12" fmla="*/ 27634 h 27634"/>
                  </a:gdLst>
                  <a:ahLst/>
                  <a:cxnLst>
                    <a:cxn ang="T6">
                      <a:pos x="T0" y="T1"/>
                    </a:cxn>
                    <a:cxn ang="T7">
                      <a:pos x="T2" y="T3"/>
                    </a:cxn>
                    <a:cxn ang="T8">
                      <a:pos x="T4" y="T5"/>
                    </a:cxn>
                  </a:cxnLst>
                  <a:rect l="T9" t="T10" r="T11" b="T12"/>
                  <a:pathLst>
                    <a:path w="34560" h="27634" fill="none" extrusionOk="0">
                      <a:moveTo>
                        <a:pt x="-1" y="4320"/>
                      </a:moveTo>
                      <a:cubicBezTo>
                        <a:pt x="3738" y="1515"/>
                        <a:pt x="8286" y="-1"/>
                        <a:pt x="12960" y="0"/>
                      </a:cubicBezTo>
                      <a:cubicBezTo>
                        <a:pt x="24889" y="0"/>
                        <a:pt x="34560" y="9670"/>
                        <a:pt x="34560" y="21600"/>
                      </a:cubicBezTo>
                      <a:cubicBezTo>
                        <a:pt x="34560" y="23641"/>
                        <a:pt x="34270" y="25673"/>
                        <a:pt x="33700" y="27634"/>
                      </a:cubicBezTo>
                    </a:path>
                    <a:path w="34560" h="27634" stroke="0" extrusionOk="0">
                      <a:moveTo>
                        <a:pt x="-1" y="4320"/>
                      </a:moveTo>
                      <a:cubicBezTo>
                        <a:pt x="3738" y="1515"/>
                        <a:pt x="8286" y="-1"/>
                        <a:pt x="12960" y="0"/>
                      </a:cubicBezTo>
                      <a:cubicBezTo>
                        <a:pt x="24889" y="0"/>
                        <a:pt x="34560" y="9670"/>
                        <a:pt x="34560" y="21600"/>
                      </a:cubicBezTo>
                      <a:cubicBezTo>
                        <a:pt x="34560" y="23641"/>
                        <a:pt x="34270" y="25673"/>
                        <a:pt x="33700" y="27634"/>
                      </a:cubicBezTo>
                      <a:lnTo>
                        <a:pt x="12960" y="21600"/>
                      </a:lnTo>
                      <a:close/>
                    </a:path>
                  </a:pathLst>
                </a:custGeom>
                <a:noFill/>
                <a:ln w="19050">
                  <a:solidFill>
                    <a:srgbClr val="FF3300"/>
                  </a:solidFill>
                  <a:round/>
                  <a:headEnd/>
                  <a:tailEnd/>
                </a:ln>
              </p:spPr>
              <p:txBody>
                <a:bodyPr wrap="none" anchor="ctr"/>
                <a:lstStyle/>
                <a:p>
                  <a:endParaRPr lang="de-DE"/>
                </a:p>
              </p:txBody>
            </p:sp>
            <p:grpSp>
              <p:nvGrpSpPr>
                <p:cNvPr id="1672192" name="Group 212"/>
                <p:cNvGrpSpPr>
                  <a:grpSpLocks/>
                </p:cNvGrpSpPr>
                <p:nvPr/>
              </p:nvGrpSpPr>
              <p:grpSpPr bwMode="auto">
                <a:xfrm rot="288391">
                  <a:off x="3748" y="2882"/>
                  <a:ext cx="145" cy="104"/>
                  <a:chOff x="3092" y="2672"/>
                  <a:chExt cx="145" cy="104"/>
                </a:xfrm>
              </p:grpSpPr>
              <p:sp>
                <p:nvSpPr>
                  <p:cNvPr id="3145" name="Arc 213"/>
                  <p:cNvSpPr>
                    <a:spLocks/>
                  </p:cNvSpPr>
                  <p:nvPr/>
                </p:nvSpPr>
                <p:spPr bwMode="auto">
                  <a:xfrm rot="10800000">
                    <a:off x="3092" y="2691"/>
                    <a:ext cx="96" cy="69"/>
                  </a:xfrm>
                  <a:custGeom>
                    <a:avLst/>
                    <a:gdLst>
                      <a:gd name="T0" fmla="*/ 59 w 21600"/>
                      <a:gd name="T1" fmla="*/ 0 h 17075"/>
                      <a:gd name="T2" fmla="*/ 96 w 21600"/>
                      <a:gd name="T3" fmla="*/ 69 h 17075"/>
                      <a:gd name="T4" fmla="*/ 0 w 21600"/>
                      <a:gd name="T5" fmla="*/ 69 h 17075"/>
                      <a:gd name="T6" fmla="*/ 0 60000 65536"/>
                      <a:gd name="T7" fmla="*/ 0 60000 65536"/>
                      <a:gd name="T8" fmla="*/ 0 60000 65536"/>
                      <a:gd name="T9" fmla="*/ 0 w 21600"/>
                      <a:gd name="T10" fmla="*/ 0 h 17075"/>
                      <a:gd name="T11" fmla="*/ 21600 w 21600"/>
                      <a:gd name="T12" fmla="*/ 17075 h 17075"/>
                    </a:gdLst>
                    <a:ahLst/>
                    <a:cxnLst>
                      <a:cxn ang="T6">
                        <a:pos x="T0" y="T1"/>
                      </a:cxn>
                      <a:cxn ang="T7">
                        <a:pos x="T2" y="T3"/>
                      </a:cxn>
                      <a:cxn ang="T8">
                        <a:pos x="T4" y="T5"/>
                      </a:cxn>
                    </a:cxnLst>
                    <a:rect l="T9" t="T10" r="T11" b="T12"/>
                    <a:pathLst>
                      <a:path w="21600" h="17075" fill="none" extrusionOk="0">
                        <a:moveTo>
                          <a:pt x="13228" y="0"/>
                        </a:moveTo>
                        <a:cubicBezTo>
                          <a:pt x="18509" y="4091"/>
                          <a:pt x="21600" y="10395"/>
                          <a:pt x="21600" y="17075"/>
                        </a:cubicBezTo>
                      </a:path>
                      <a:path w="21600" h="17075" stroke="0" extrusionOk="0">
                        <a:moveTo>
                          <a:pt x="13228" y="0"/>
                        </a:moveTo>
                        <a:cubicBezTo>
                          <a:pt x="18509" y="4091"/>
                          <a:pt x="21600" y="10395"/>
                          <a:pt x="21600" y="17075"/>
                        </a:cubicBezTo>
                        <a:lnTo>
                          <a:pt x="0" y="17075"/>
                        </a:lnTo>
                        <a:close/>
                      </a:path>
                    </a:pathLst>
                  </a:custGeom>
                  <a:noFill/>
                  <a:ln w="19050">
                    <a:solidFill>
                      <a:srgbClr val="FF3300"/>
                    </a:solidFill>
                    <a:round/>
                    <a:headEnd/>
                    <a:tailEnd/>
                  </a:ln>
                </p:spPr>
                <p:txBody>
                  <a:bodyPr wrap="none" anchor="ctr"/>
                  <a:lstStyle/>
                  <a:p>
                    <a:endParaRPr lang="de-DE"/>
                  </a:p>
                </p:txBody>
              </p:sp>
              <p:sp>
                <p:nvSpPr>
                  <p:cNvPr id="3146" name="Arc 214"/>
                  <p:cNvSpPr>
                    <a:spLocks/>
                  </p:cNvSpPr>
                  <p:nvPr/>
                </p:nvSpPr>
                <p:spPr bwMode="auto">
                  <a:xfrm flipV="1">
                    <a:off x="3172" y="2720"/>
                    <a:ext cx="14" cy="56"/>
                  </a:xfrm>
                  <a:custGeom>
                    <a:avLst/>
                    <a:gdLst>
                      <a:gd name="T0" fmla="*/ 0 w 4874"/>
                      <a:gd name="T1" fmla="*/ 0 h 21600"/>
                      <a:gd name="T2" fmla="*/ 14 w 4874"/>
                      <a:gd name="T3" fmla="*/ 1 h 21600"/>
                      <a:gd name="T4" fmla="*/ 2 w 4874"/>
                      <a:gd name="T5" fmla="*/ 56 h 21600"/>
                      <a:gd name="T6" fmla="*/ 0 60000 65536"/>
                      <a:gd name="T7" fmla="*/ 0 60000 65536"/>
                      <a:gd name="T8" fmla="*/ 0 60000 65536"/>
                      <a:gd name="T9" fmla="*/ 0 w 4874"/>
                      <a:gd name="T10" fmla="*/ 0 h 21600"/>
                      <a:gd name="T11" fmla="*/ 4874 w 4874"/>
                      <a:gd name="T12" fmla="*/ 21600 h 21600"/>
                    </a:gdLst>
                    <a:ahLst/>
                    <a:cxnLst>
                      <a:cxn ang="T6">
                        <a:pos x="T0" y="T1"/>
                      </a:cxn>
                      <a:cxn ang="T7">
                        <a:pos x="T2" y="T3"/>
                      </a:cxn>
                      <a:cxn ang="T8">
                        <a:pos x="T4" y="T5"/>
                      </a:cxn>
                    </a:cxnLst>
                    <a:rect l="T9" t="T10" r="T11" b="T12"/>
                    <a:pathLst>
                      <a:path w="4874" h="21600" fill="none" extrusionOk="0">
                        <a:moveTo>
                          <a:pt x="-1" y="9"/>
                        </a:moveTo>
                        <a:cubicBezTo>
                          <a:pt x="213" y="3"/>
                          <a:pt x="427" y="-1"/>
                          <a:pt x="642" y="0"/>
                        </a:cubicBezTo>
                        <a:cubicBezTo>
                          <a:pt x="2063" y="0"/>
                          <a:pt x="3480" y="140"/>
                          <a:pt x="4874" y="418"/>
                        </a:cubicBezTo>
                      </a:path>
                      <a:path w="4874" h="21600" stroke="0" extrusionOk="0">
                        <a:moveTo>
                          <a:pt x="-1" y="9"/>
                        </a:moveTo>
                        <a:cubicBezTo>
                          <a:pt x="213" y="3"/>
                          <a:pt x="427" y="-1"/>
                          <a:pt x="642" y="0"/>
                        </a:cubicBezTo>
                        <a:cubicBezTo>
                          <a:pt x="2063" y="0"/>
                          <a:pt x="3480" y="140"/>
                          <a:pt x="4874" y="418"/>
                        </a:cubicBezTo>
                        <a:lnTo>
                          <a:pt x="642" y="21600"/>
                        </a:lnTo>
                        <a:close/>
                      </a:path>
                    </a:pathLst>
                  </a:custGeom>
                  <a:noFill/>
                  <a:ln w="19050">
                    <a:solidFill>
                      <a:srgbClr val="FF3300"/>
                    </a:solidFill>
                    <a:round/>
                    <a:headEnd/>
                    <a:tailEnd/>
                  </a:ln>
                </p:spPr>
                <p:txBody>
                  <a:bodyPr wrap="none" anchor="ctr"/>
                  <a:lstStyle/>
                  <a:p>
                    <a:endParaRPr lang="de-DE"/>
                  </a:p>
                </p:txBody>
              </p:sp>
              <p:sp>
                <p:nvSpPr>
                  <p:cNvPr id="3147" name="Arc 215"/>
                  <p:cNvSpPr>
                    <a:spLocks/>
                  </p:cNvSpPr>
                  <p:nvPr/>
                </p:nvSpPr>
                <p:spPr bwMode="auto">
                  <a:xfrm flipH="1">
                    <a:off x="3146" y="2672"/>
                    <a:ext cx="79" cy="84"/>
                  </a:xfrm>
                  <a:custGeom>
                    <a:avLst/>
                    <a:gdLst>
                      <a:gd name="T0" fmla="*/ 0 w 34560"/>
                      <a:gd name="T1" fmla="*/ 13 h 27634"/>
                      <a:gd name="T2" fmla="*/ 77 w 34560"/>
                      <a:gd name="T3" fmla="*/ 84 h 27634"/>
                      <a:gd name="T4" fmla="*/ 30 w 34560"/>
                      <a:gd name="T5" fmla="*/ 66 h 27634"/>
                      <a:gd name="T6" fmla="*/ 0 60000 65536"/>
                      <a:gd name="T7" fmla="*/ 0 60000 65536"/>
                      <a:gd name="T8" fmla="*/ 0 60000 65536"/>
                      <a:gd name="T9" fmla="*/ 0 w 34560"/>
                      <a:gd name="T10" fmla="*/ 0 h 27634"/>
                      <a:gd name="T11" fmla="*/ 34560 w 34560"/>
                      <a:gd name="T12" fmla="*/ 27634 h 27634"/>
                    </a:gdLst>
                    <a:ahLst/>
                    <a:cxnLst>
                      <a:cxn ang="T6">
                        <a:pos x="T0" y="T1"/>
                      </a:cxn>
                      <a:cxn ang="T7">
                        <a:pos x="T2" y="T3"/>
                      </a:cxn>
                      <a:cxn ang="T8">
                        <a:pos x="T4" y="T5"/>
                      </a:cxn>
                    </a:cxnLst>
                    <a:rect l="T9" t="T10" r="T11" b="T12"/>
                    <a:pathLst>
                      <a:path w="34560" h="27634" fill="none" extrusionOk="0">
                        <a:moveTo>
                          <a:pt x="-1" y="4320"/>
                        </a:moveTo>
                        <a:cubicBezTo>
                          <a:pt x="3738" y="1515"/>
                          <a:pt x="8286" y="-1"/>
                          <a:pt x="12960" y="0"/>
                        </a:cubicBezTo>
                        <a:cubicBezTo>
                          <a:pt x="24889" y="0"/>
                          <a:pt x="34560" y="9670"/>
                          <a:pt x="34560" y="21600"/>
                        </a:cubicBezTo>
                        <a:cubicBezTo>
                          <a:pt x="34560" y="23641"/>
                          <a:pt x="34270" y="25673"/>
                          <a:pt x="33700" y="27634"/>
                        </a:cubicBezTo>
                      </a:path>
                      <a:path w="34560" h="27634" stroke="0" extrusionOk="0">
                        <a:moveTo>
                          <a:pt x="-1" y="4320"/>
                        </a:moveTo>
                        <a:cubicBezTo>
                          <a:pt x="3738" y="1515"/>
                          <a:pt x="8286" y="-1"/>
                          <a:pt x="12960" y="0"/>
                        </a:cubicBezTo>
                        <a:cubicBezTo>
                          <a:pt x="24889" y="0"/>
                          <a:pt x="34560" y="9670"/>
                          <a:pt x="34560" y="21600"/>
                        </a:cubicBezTo>
                        <a:cubicBezTo>
                          <a:pt x="34560" y="23641"/>
                          <a:pt x="34270" y="25673"/>
                          <a:pt x="33700" y="27634"/>
                        </a:cubicBezTo>
                        <a:lnTo>
                          <a:pt x="12960" y="21600"/>
                        </a:lnTo>
                        <a:close/>
                      </a:path>
                    </a:pathLst>
                  </a:custGeom>
                  <a:noFill/>
                  <a:ln w="19050">
                    <a:solidFill>
                      <a:srgbClr val="FF3300"/>
                    </a:solidFill>
                    <a:round/>
                    <a:headEnd/>
                    <a:tailEnd/>
                  </a:ln>
                </p:spPr>
                <p:txBody>
                  <a:bodyPr wrap="none" anchor="ctr"/>
                  <a:lstStyle/>
                  <a:p>
                    <a:endParaRPr lang="de-DE"/>
                  </a:p>
                </p:txBody>
              </p:sp>
              <p:sp>
                <p:nvSpPr>
                  <p:cNvPr id="3148" name="Arc 216"/>
                  <p:cNvSpPr>
                    <a:spLocks/>
                  </p:cNvSpPr>
                  <p:nvPr/>
                </p:nvSpPr>
                <p:spPr bwMode="auto">
                  <a:xfrm flipV="1">
                    <a:off x="3124" y="2720"/>
                    <a:ext cx="50" cy="48"/>
                  </a:xfrm>
                  <a:custGeom>
                    <a:avLst/>
                    <a:gdLst>
                      <a:gd name="T0" fmla="*/ 0 w 16593"/>
                      <a:gd name="T1" fmla="*/ 13 h 18735"/>
                      <a:gd name="T2" fmla="*/ 18 w 16593"/>
                      <a:gd name="T3" fmla="*/ 0 h 18735"/>
                      <a:gd name="T4" fmla="*/ 50 w 16593"/>
                      <a:gd name="T5" fmla="*/ 48 h 18735"/>
                      <a:gd name="T6" fmla="*/ 0 60000 65536"/>
                      <a:gd name="T7" fmla="*/ 0 60000 65536"/>
                      <a:gd name="T8" fmla="*/ 0 60000 65536"/>
                      <a:gd name="T9" fmla="*/ 0 w 16593"/>
                      <a:gd name="T10" fmla="*/ 0 h 18735"/>
                      <a:gd name="T11" fmla="*/ 16593 w 16593"/>
                      <a:gd name="T12" fmla="*/ 18735 h 18735"/>
                    </a:gdLst>
                    <a:ahLst/>
                    <a:cxnLst>
                      <a:cxn ang="T6">
                        <a:pos x="T0" y="T1"/>
                      </a:cxn>
                      <a:cxn ang="T7">
                        <a:pos x="T2" y="T3"/>
                      </a:cxn>
                      <a:cxn ang="T8">
                        <a:pos x="T4" y="T5"/>
                      </a:cxn>
                    </a:cxnLst>
                    <a:rect l="T9" t="T10" r="T11" b="T12"/>
                    <a:pathLst>
                      <a:path w="16593" h="18735" fill="none" extrusionOk="0">
                        <a:moveTo>
                          <a:pt x="0" y="4906"/>
                        </a:moveTo>
                        <a:cubicBezTo>
                          <a:pt x="1641" y="2936"/>
                          <a:pt x="3620" y="1275"/>
                          <a:pt x="5843" y="-1"/>
                        </a:cubicBezTo>
                      </a:path>
                      <a:path w="16593" h="18735" stroke="0" extrusionOk="0">
                        <a:moveTo>
                          <a:pt x="0" y="4906"/>
                        </a:moveTo>
                        <a:cubicBezTo>
                          <a:pt x="1641" y="2936"/>
                          <a:pt x="3620" y="1275"/>
                          <a:pt x="5843" y="-1"/>
                        </a:cubicBezTo>
                        <a:lnTo>
                          <a:pt x="16593" y="18735"/>
                        </a:lnTo>
                        <a:close/>
                      </a:path>
                    </a:pathLst>
                  </a:custGeom>
                  <a:noFill/>
                  <a:ln w="19050">
                    <a:solidFill>
                      <a:srgbClr val="FF3300"/>
                    </a:solidFill>
                    <a:round/>
                    <a:headEnd/>
                    <a:tailEnd/>
                  </a:ln>
                </p:spPr>
                <p:txBody>
                  <a:bodyPr rot="10800000" wrap="none" anchor="ctr"/>
                  <a:lstStyle/>
                  <a:p>
                    <a:pPr algn="ctr"/>
                    <a:endParaRPr lang="de-DE">
                      <a:solidFill>
                        <a:srgbClr val="009900"/>
                      </a:solidFill>
                      <a:latin typeface="Arial" charset="0"/>
                    </a:endParaRPr>
                  </a:p>
                </p:txBody>
              </p:sp>
              <p:sp>
                <p:nvSpPr>
                  <p:cNvPr id="3149" name="Arc 217"/>
                  <p:cNvSpPr>
                    <a:spLocks/>
                  </p:cNvSpPr>
                  <p:nvPr/>
                </p:nvSpPr>
                <p:spPr bwMode="auto">
                  <a:xfrm flipV="1">
                    <a:off x="3173" y="2720"/>
                    <a:ext cx="63" cy="44"/>
                  </a:xfrm>
                  <a:custGeom>
                    <a:avLst/>
                    <a:gdLst>
                      <a:gd name="T0" fmla="*/ 40 w 20919"/>
                      <a:gd name="T1" fmla="*/ 0 h 16968"/>
                      <a:gd name="T2" fmla="*/ 63 w 20919"/>
                      <a:gd name="T3" fmla="*/ 30 h 16968"/>
                      <a:gd name="T4" fmla="*/ 0 w 20919"/>
                      <a:gd name="T5" fmla="*/ 44 h 16968"/>
                      <a:gd name="T6" fmla="*/ 0 60000 65536"/>
                      <a:gd name="T7" fmla="*/ 0 60000 65536"/>
                      <a:gd name="T8" fmla="*/ 0 60000 65536"/>
                      <a:gd name="T9" fmla="*/ 0 w 20919"/>
                      <a:gd name="T10" fmla="*/ 0 h 16968"/>
                      <a:gd name="T11" fmla="*/ 20919 w 20919"/>
                      <a:gd name="T12" fmla="*/ 16968 h 16968"/>
                    </a:gdLst>
                    <a:ahLst/>
                    <a:cxnLst>
                      <a:cxn ang="T6">
                        <a:pos x="T0" y="T1"/>
                      </a:cxn>
                      <a:cxn ang="T7">
                        <a:pos x="T2" y="T3"/>
                      </a:cxn>
                      <a:cxn ang="T8">
                        <a:pos x="T4" y="T5"/>
                      </a:cxn>
                    </a:cxnLst>
                    <a:rect l="T9" t="T10" r="T11" b="T12"/>
                    <a:pathLst>
                      <a:path w="20919" h="16968" fill="none" extrusionOk="0">
                        <a:moveTo>
                          <a:pt x="13365" y="0"/>
                        </a:moveTo>
                        <a:cubicBezTo>
                          <a:pt x="17085" y="2930"/>
                          <a:pt x="19739" y="7001"/>
                          <a:pt x="20919" y="11587"/>
                        </a:cubicBezTo>
                      </a:path>
                      <a:path w="20919" h="16968" stroke="0" extrusionOk="0">
                        <a:moveTo>
                          <a:pt x="13365" y="0"/>
                        </a:moveTo>
                        <a:cubicBezTo>
                          <a:pt x="17085" y="2930"/>
                          <a:pt x="19739" y="7001"/>
                          <a:pt x="20919" y="11587"/>
                        </a:cubicBezTo>
                        <a:lnTo>
                          <a:pt x="0" y="16968"/>
                        </a:lnTo>
                        <a:close/>
                      </a:path>
                    </a:pathLst>
                  </a:custGeom>
                  <a:noFill/>
                  <a:ln w="19050">
                    <a:solidFill>
                      <a:srgbClr val="FF3300"/>
                    </a:solidFill>
                    <a:round/>
                    <a:headEnd/>
                    <a:tailEnd/>
                  </a:ln>
                </p:spPr>
                <p:txBody>
                  <a:bodyPr rot="10800000" wrap="none" anchor="ctr"/>
                  <a:lstStyle/>
                  <a:p>
                    <a:pPr algn="ctr"/>
                    <a:endParaRPr lang="de-DE">
                      <a:solidFill>
                        <a:srgbClr val="009900"/>
                      </a:solidFill>
                      <a:latin typeface="Arial" charset="0"/>
                    </a:endParaRPr>
                  </a:p>
                </p:txBody>
              </p:sp>
              <p:sp>
                <p:nvSpPr>
                  <p:cNvPr id="3150" name="Arc 218"/>
                  <p:cNvSpPr>
                    <a:spLocks/>
                  </p:cNvSpPr>
                  <p:nvPr/>
                </p:nvSpPr>
                <p:spPr bwMode="auto">
                  <a:xfrm flipV="1">
                    <a:off x="3173" y="2682"/>
                    <a:ext cx="64" cy="37"/>
                  </a:xfrm>
                  <a:custGeom>
                    <a:avLst/>
                    <a:gdLst>
                      <a:gd name="T0" fmla="*/ 64 w 21221"/>
                      <a:gd name="T1" fmla="*/ 10 h 14421"/>
                      <a:gd name="T2" fmla="*/ 48 w 21221"/>
                      <a:gd name="T3" fmla="*/ 37 h 14421"/>
                      <a:gd name="T4" fmla="*/ 0 w 21221"/>
                      <a:gd name="T5" fmla="*/ 0 h 14421"/>
                      <a:gd name="T6" fmla="*/ 0 60000 65536"/>
                      <a:gd name="T7" fmla="*/ 0 60000 65536"/>
                      <a:gd name="T8" fmla="*/ 0 60000 65536"/>
                      <a:gd name="T9" fmla="*/ 0 w 21221"/>
                      <a:gd name="T10" fmla="*/ 0 h 14421"/>
                      <a:gd name="T11" fmla="*/ 21221 w 21221"/>
                      <a:gd name="T12" fmla="*/ 14421 h 14421"/>
                    </a:gdLst>
                    <a:ahLst/>
                    <a:cxnLst>
                      <a:cxn ang="T6">
                        <a:pos x="T0" y="T1"/>
                      </a:cxn>
                      <a:cxn ang="T7">
                        <a:pos x="T2" y="T3"/>
                      </a:cxn>
                      <a:cxn ang="T8">
                        <a:pos x="T4" y="T5"/>
                      </a:cxn>
                    </a:cxnLst>
                    <a:rect l="T9" t="T10" r="T11" b="T12"/>
                    <a:pathLst>
                      <a:path w="21221" h="14421" fill="none" extrusionOk="0">
                        <a:moveTo>
                          <a:pt x="21220" y="4028"/>
                        </a:moveTo>
                        <a:cubicBezTo>
                          <a:pt x="20486" y="7896"/>
                          <a:pt x="18709" y="11490"/>
                          <a:pt x="16080" y="14420"/>
                        </a:cubicBezTo>
                      </a:path>
                      <a:path w="21221" h="14421" stroke="0" extrusionOk="0">
                        <a:moveTo>
                          <a:pt x="21220" y="4028"/>
                        </a:moveTo>
                        <a:cubicBezTo>
                          <a:pt x="20486" y="7896"/>
                          <a:pt x="18709" y="11490"/>
                          <a:pt x="16080" y="14420"/>
                        </a:cubicBezTo>
                        <a:lnTo>
                          <a:pt x="0" y="0"/>
                        </a:lnTo>
                        <a:close/>
                      </a:path>
                    </a:pathLst>
                  </a:custGeom>
                  <a:noFill/>
                  <a:ln w="19050">
                    <a:solidFill>
                      <a:srgbClr val="FF3300"/>
                    </a:solidFill>
                    <a:round/>
                    <a:headEnd/>
                    <a:tailEnd/>
                  </a:ln>
                </p:spPr>
                <p:txBody>
                  <a:bodyPr wrap="none" anchor="ctr"/>
                  <a:lstStyle/>
                  <a:p>
                    <a:endParaRPr lang="de-DE"/>
                  </a:p>
                </p:txBody>
              </p:sp>
            </p:grpSp>
            <p:grpSp>
              <p:nvGrpSpPr>
                <p:cNvPr id="1672193" name="Group 219"/>
                <p:cNvGrpSpPr>
                  <a:grpSpLocks/>
                </p:cNvGrpSpPr>
                <p:nvPr/>
              </p:nvGrpSpPr>
              <p:grpSpPr bwMode="auto">
                <a:xfrm rot="288391">
                  <a:off x="3798" y="2932"/>
                  <a:ext cx="145" cy="104"/>
                  <a:chOff x="3092" y="2672"/>
                  <a:chExt cx="145" cy="104"/>
                </a:xfrm>
              </p:grpSpPr>
              <p:sp>
                <p:nvSpPr>
                  <p:cNvPr id="3139" name="Arc 220"/>
                  <p:cNvSpPr>
                    <a:spLocks/>
                  </p:cNvSpPr>
                  <p:nvPr/>
                </p:nvSpPr>
                <p:spPr bwMode="auto">
                  <a:xfrm rot="10800000">
                    <a:off x="3092" y="2691"/>
                    <a:ext cx="96" cy="69"/>
                  </a:xfrm>
                  <a:custGeom>
                    <a:avLst/>
                    <a:gdLst>
                      <a:gd name="T0" fmla="*/ 59 w 21600"/>
                      <a:gd name="T1" fmla="*/ 0 h 17075"/>
                      <a:gd name="T2" fmla="*/ 96 w 21600"/>
                      <a:gd name="T3" fmla="*/ 69 h 17075"/>
                      <a:gd name="T4" fmla="*/ 0 w 21600"/>
                      <a:gd name="T5" fmla="*/ 69 h 17075"/>
                      <a:gd name="T6" fmla="*/ 0 60000 65536"/>
                      <a:gd name="T7" fmla="*/ 0 60000 65536"/>
                      <a:gd name="T8" fmla="*/ 0 60000 65536"/>
                      <a:gd name="T9" fmla="*/ 0 w 21600"/>
                      <a:gd name="T10" fmla="*/ 0 h 17075"/>
                      <a:gd name="T11" fmla="*/ 21600 w 21600"/>
                      <a:gd name="T12" fmla="*/ 17075 h 17075"/>
                    </a:gdLst>
                    <a:ahLst/>
                    <a:cxnLst>
                      <a:cxn ang="T6">
                        <a:pos x="T0" y="T1"/>
                      </a:cxn>
                      <a:cxn ang="T7">
                        <a:pos x="T2" y="T3"/>
                      </a:cxn>
                      <a:cxn ang="T8">
                        <a:pos x="T4" y="T5"/>
                      </a:cxn>
                    </a:cxnLst>
                    <a:rect l="T9" t="T10" r="T11" b="T12"/>
                    <a:pathLst>
                      <a:path w="21600" h="17075" fill="none" extrusionOk="0">
                        <a:moveTo>
                          <a:pt x="13228" y="0"/>
                        </a:moveTo>
                        <a:cubicBezTo>
                          <a:pt x="18509" y="4091"/>
                          <a:pt x="21600" y="10395"/>
                          <a:pt x="21600" y="17075"/>
                        </a:cubicBezTo>
                      </a:path>
                      <a:path w="21600" h="17075" stroke="0" extrusionOk="0">
                        <a:moveTo>
                          <a:pt x="13228" y="0"/>
                        </a:moveTo>
                        <a:cubicBezTo>
                          <a:pt x="18509" y="4091"/>
                          <a:pt x="21600" y="10395"/>
                          <a:pt x="21600" y="17075"/>
                        </a:cubicBezTo>
                        <a:lnTo>
                          <a:pt x="0" y="17075"/>
                        </a:lnTo>
                        <a:close/>
                      </a:path>
                    </a:pathLst>
                  </a:custGeom>
                  <a:noFill/>
                  <a:ln w="19050">
                    <a:solidFill>
                      <a:srgbClr val="FF3300"/>
                    </a:solidFill>
                    <a:round/>
                    <a:headEnd/>
                    <a:tailEnd/>
                  </a:ln>
                </p:spPr>
                <p:txBody>
                  <a:bodyPr wrap="none" anchor="ctr"/>
                  <a:lstStyle/>
                  <a:p>
                    <a:endParaRPr lang="de-DE"/>
                  </a:p>
                </p:txBody>
              </p:sp>
              <p:sp>
                <p:nvSpPr>
                  <p:cNvPr id="3140" name="Arc 221"/>
                  <p:cNvSpPr>
                    <a:spLocks/>
                  </p:cNvSpPr>
                  <p:nvPr/>
                </p:nvSpPr>
                <p:spPr bwMode="auto">
                  <a:xfrm flipV="1">
                    <a:off x="3172" y="2720"/>
                    <a:ext cx="14" cy="56"/>
                  </a:xfrm>
                  <a:custGeom>
                    <a:avLst/>
                    <a:gdLst>
                      <a:gd name="T0" fmla="*/ 0 w 4874"/>
                      <a:gd name="T1" fmla="*/ 0 h 21600"/>
                      <a:gd name="T2" fmla="*/ 14 w 4874"/>
                      <a:gd name="T3" fmla="*/ 1 h 21600"/>
                      <a:gd name="T4" fmla="*/ 2 w 4874"/>
                      <a:gd name="T5" fmla="*/ 56 h 21600"/>
                      <a:gd name="T6" fmla="*/ 0 60000 65536"/>
                      <a:gd name="T7" fmla="*/ 0 60000 65536"/>
                      <a:gd name="T8" fmla="*/ 0 60000 65536"/>
                      <a:gd name="T9" fmla="*/ 0 w 4874"/>
                      <a:gd name="T10" fmla="*/ 0 h 21600"/>
                      <a:gd name="T11" fmla="*/ 4874 w 4874"/>
                      <a:gd name="T12" fmla="*/ 21600 h 21600"/>
                    </a:gdLst>
                    <a:ahLst/>
                    <a:cxnLst>
                      <a:cxn ang="T6">
                        <a:pos x="T0" y="T1"/>
                      </a:cxn>
                      <a:cxn ang="T7">
                        <a:pos x="T2" y="T3"/>
                      </a:cxn>
                      <a:cxn ang="T8">
                        <a:pos x="T4" y="T5"/>
                      </a:cxn>
                    </a:cxnLst>
                    <a:rect l="T9" t="T10" r="T11" b="T12"/>
                    <a:pathLst>
                      <a:path w="4874" h="21600" fill="none" extrusionOk="0">
                        <a:moveTo>
                          <a:pt x="-1" y="9"/>
                        </a:moveTo>
                        <a:cubicBezTo>
                          <a:pt x="213" y="3"/>
                          <a:pt x="427" y="-1"/>
                          <a:pt x="642" y="0"/>
                        </a:cubicBezTo>
                        <a:cubicBezTo>
                          <a:pt x="2063" y="0"/>
                          <a:pt x="3480" y="140"/>
                          <a:pt x="4874" y="418"/>
                        </a:cubicBezTo>
                      </a:path>
                      <a:path w="4874" h="21600" stroke="0" extrusionOk="0">
                        <a:moveTo>
                          <a:pt x="-1" y="9"/>
                        </a:moveTo>
                        <a:cubicBezTo>
                          <a:pt x="213" y="3"/>
                          <a:pt x="427" y="-1"/>
                          <a:pt x="642" y="0"/>
                        </a:cubicBezTo>
                        <a:cubicBezTo>
                          <a:pt x="2063" y="0"/>
                          <a:pt x="3480" y="140"/>
                          <a:pt x="4874" y="418"/>
                        </a:cubicBezTo>
                        <a:lnTo>
                          <a:pt x="642" y="21600"/>
                        </a:lnTo>
                        <a:close/>
                      </a:path>
                    </a:pathLst>
                  </a:custGeom>
                  <a:noFill/>
                  <a:ln w="19050">
                    <a:solidFill>
                      <a:srgbClr val="FF3300"/>
                    </a:solidFill>
                    <a:round/>
                    <a:headEnd/>
                    <a:tailEnd/>
                  </a:ln>
                </p:spPr>
                <p:txBody>
                  <a:bodyPr wrap="none" anchor="ctr"/>
                  <a:lstStyle/>
                  <a:p>
                    <a:endParaRPr lang="de-DE"/>
                  </a:p>
                </p:txBody>
              </p:sp>
              <p:sp>
                <p:nvSpPr>
                  <p:cNvPr id="3141" name="Arc 222"/>
                  <p:cNvSpPr>
                    <a:spLocks/>
                  </p:cNvSpPr>
                  <p:nvPr/>
                </p:nvSpPr>
                <p:spPr bwMode="auto">
                  <a:xfrm flipH="1">
                    <a:off x="3146" y="2672"/>
                    <a:ext cx="79" cy="84"/>
                  </a:xfrm>
                  <a:custGeom>
                    <a:avLst/>
                    <a:gdLst>
                      <a:gd name="T0" fmla="*/ 0 w 34560"/>
                      <a:gd name="T1" fmla="*/ 13 h 27634"/>
                      <a:gd name="T2" fmla="*/ 77 w 34560"/>
                      <a:gd name="T3" fmla="*/ 84 h 27634"/>
                      <a:gd name="T4" fmla="*/ 30 w 34560"/>
                      <a:gd name="T5" fmla="*/ 66 h 27634"/>
                      <a:gd name="T6" fmla="*/ 0 60000 65536"/>
                      <a:gd name="T7" fmla="*/ 0 60000 65536"/>
                      <a:gd name="T8" fmla="*/ 0 60000 65536"/>
                      <a:gd name="T9" fmla="*/ 0 w 34560"/>
                      <a:gd name="T10" fmla="*/ 0 h 27634"/>
                      <a:gd name="T11" fmla="*/ 34560 w 34560"/>
                      <a:gd name="T12" fmla="*/ 27634 h 27634"/>
                    </a:gdLst>
                    <a:ahLst/>
                    <a:cxnLst>
                      <a:cxn ang="T6">
                        <a:pos x="T0" y="T1"/>
                      </a:cxn>
                      <a:cxn ang="T7">
                        <a:pos x="T2" y="T3"/>
                      </a:cxn>
                      <a:cxn ang="T8">
                        <a:pos x="T4" y="T5"/>
                      </a:cxn>
                    </a:cxnLst>
                    <a:rect l="T9" t="T10" r="T11" b="T12"/>
                    <a:pathLst>
                      <a:path w="34560" h="27634" fill="none" extrusionOk="0">
                        <a:moveTo>
                          <a:pt x="-1" y="4320"/>
                        </a:moveTo>
                        <a:cubicBezTo>
                          <a:pt x="3738" y="1515"/>
                          <a:pt x="8286" y="-1"/>
                          <a:pt x="12960" y="0"/>
                        </a:cubicBezTo>
                        <a:cubicBezTo>
                          <a:pt x="24889" y="0"/>
                          <a:pt x="34560" y="9670"/>
                          <a:pt x="34560" y="21600"/>
                        </a:cubicBezTo>
                        <a:cubicBezTo>
                          <a:pt x="34560" y="23641"/>
                          <a:pt x="34270" y="25673"/>
                          <a:pt x="33700" y="27634"/>
                        </a:cubicBezTo>
                      </a:path>
                      <a:path w="34560" h="27634" stroke="0" extrusionOk="0">
                        <a:moveTo>
                          <a:pt x="-1" y="4320"/>
                        </a:moveTo>
                        <a:cubicBezTo>
                          <a:pt x="3738" y="1515"/>
                          <a:pt x="8286" y="-1"/>
                          <a:pt x="12960" y="0"/>
                        </a:cubicBezTo>
                        <a:cubicBezTo>
                          <a:pt x="24889" y="0"/>
                          <a:pt x="34560" y="9670"/>
                          <a:pt x="34560" y="21600"/>
                        </a:cubicBezTo>
                        <a:cubicBezTo>
                          <a:pt x="34560" y="23641"/>
                          <a:pt x="34270" y="25673"/>
                          <a:pt x="33700" y="27634"/>
                        </a:cubicBezTo>
                        <a:lnTo>
                          <a:pt x="12960" y="21600"/>
                        </a:lnTo>
                        <a:close/>
                      </a:path>
                    </a:pathLst>
                  </a:custGeom>
                  <a:noFill/>
                  <a:ln w="19050">
                    <a:solidFill>
                      <a:srgbClr val="FF3300"/>
                    </a:solidFill>
                    <a:round/>
                    <a:headEnd/>
                    <a:tailEnd/>
                  </a:ln>
                </p:spPr>
                <p:txBody>
                  <a:bodyPr wrap="none" anchor="ctr"/>
                  <a:lstStyle/>
                  <a:p>
                    <a:endParaRPr lang="de-DE"/>
                  </a:p>
                </p:txBody>
              </p:sp>
              <p:sp>
                <p:nvSpPr>
                  <p:cNvPr id="3142" name="Arc 223"/>
                  <p:cNvSpPr>
                    <a:spLocks/>
                  </p:cNvSpPr>
                  <p:nvPr/>
                </p:nvSpPr>
                <p:spPr bwMode="auto">
                  <a:xfrm flipV="1">
                    <a:off x="3124" y="2720"/>
                    <a:ext cx="50" cy="48"/>
                  </a:xfrm>
                  <a:custGeom>
                    <a:avLst/>
                    <a:gdLst>
                      <a:gd name="T0" fmla="*/ 0 w 16593"/>
                      <a:gd name="T1" fmla="*/ 13 h 18735"/>
                      <a:gd name="T2" fmla="*/ 18 w 16593"/>
                      <a:gd name="T3" fmla="*/ 0 h 18735"/>
                      <a:gd name="T4" fmla="*/ 50 w 16593"/>
                      <a:gd name="T5" fmla="*/ 48 h 18735"/>
                      <a:gd name="T6" fmla="*/ 0 60000 65536"/>
                      <a:gd name="T7" fmla="*/ 0 60000 65536"/>
                      <a:gd name="T8" fmla="*/ 0 60000 65536"/>
                      <a:gd name="T9" fmla="*/ 0 w 16593"/>
                      <a:gd name="T10" fmla="*/ 0 h 18735"/>
                      <a:gd name="T11" fmla="*/ 16593 w 16593"/>
                      <a:gd name="T12" fmla="*/ 18735 h 18735"/>
                    </a:gdLst>
                    <a:ahLst/>
                    <a:cxnLst>
                      <a:cxn ang="T6">
                        <a:pos x="T0" y="T1"/>
                      </a:cxn>
                      <a:cxn ang="T7">
                        <a:pos x="T2" y="T3"/>
                      </a:cxn>
                      <a:cxn ang="T8">
                        <a:pos x="T4" y="T5"/>
                      </a:cxn>
                    </a:cxnLst>
                    <a:rect l="T9" t="T10" r="T11" b="T12"/>
                    <a:pathLst>
                      <a:path w="16593" h="18735" fill="none" extrusionOk="0">
                        <a:moveTo>
                          <a:pt x="0" y="4906"/>
                        </a:moveTo>
                        <a:cubicBezTo>
                          <a:pt x="1641" y="2936"/>
                          <a:pt x="3620" y="1275"/>
                          <a:pt x="5843" y="-1"/>
                        </a:cubicBezTo>
                      </a:path>
                      <a:path w="16593" h="18735" stroke="0" extrusionOk="0">
                        <a:moveTo>
                          <a:pt x="0" y="4906"/>
                        </a:moveTo>
                        <a:cubicBezTo>
                          <a:pt x="1641" y="2936"/>
                          <a:pt x="3620" y="1275"/>
                          <a:pt x="5843" y="-1"/>
                        </a:cubicBezTo>
                        <a:lnTo>
                          <a:pt x="16593" y="18735"/>
                        </a:lnTo>
                        <a:close/>
                      </a:path>
                    </a:pathLst>
                  </a:custGeom>
                  <a:noFill/>
                  <a:ln w="19050">
                    <a:solidFill>
                      <a:srgbClr val="FF3300"/>
                    </a:solidFill>
                    <a:round/>
                    <a:headEnd/>
                    <a:tailEnd/>
                  </a:ln>
                </p:spPr>
                <p:txBody>
                  <a:bodyPr rot="10800000" wrap="none" anchor="ctr"/>
                  <a:lstStyle/>
                  <a:p>
                    <a:pPr algn="ctr"/>
                    <a:endParaRPr lang="de-DE">
                      <a:solidFill>
                        <a:srgbClr val="009900"/>
                      </a:solidFill>
                      <a:latin typeface="Arial" charset="0"/>
                    </a:endParaRPr>
                  </a:p>
                </p:txBody>
              </p:sp>
              <p:sp>
                <p:nvSpPr>
                  <p:cNvPr id="3143" name="Arc 224"/>
                  <p:cNvSpPr>
                    <a:spLocks/>
                  </p:cNvSpPr>
                  <p:nvPr/>
                </p:nvSpPr>
                <p:spPr bwMode="auto">
                  <a:xfrm flipV="1">
                    <a:off x="3173" y="2720"/>
                    <a:ext cx="63" cy="44"/>
                  </a:xfrm>
                  <a:custGeom>
                    <a:avLst/>
                    <a:gdLst>
                      <a:gd name="T0" fmla="*/ 40 w 20919"/>
                      <a:gd name="T1" fmla="*/ 0 h 16968"/>
                      <a:gd name="T2" fmla="*/ 63 w 20919"/>
                      <a:gd name="T3" fmla="*/ 30 h 16968"/>
                      <a:gd name="T4" fmla="*/ 0 w 20919"/>
                      <a:gd name="T5" fmla="*/ 44 h 16968"/>
                      <a:gd name="T6" fmla="*/ 0 60000 65536"/>
                      <a:gd name="T7" fmla="*/ 0 60000 65536"/>
                      <a:gd name="T8" fmla="*/ 0 60000 65536"/>
                      <a:gd name="T9" fmla="*/ 0 w 20919"/>
                      <a:gd name="T10" fmla="*/ 0 h 16968"/>
                      <a:gd name="T11" fmla="*/ 20919 w 20919"/>
                      <a:gd name="T12" fmla="*/ 16968 h 16968"/>
                    </a:gdLst>
                    <a:ahLst/>
                    <a:cxnLst>
                      <a:cxn ang="T6">
                        <a:pos x="T0" y="T1"/>
                      </a:cxn>
                      <a:cxn ang="T7">
                        <a:pos x="T2" y="T3"/>
                      </a:cxn>
                      <a:cxn ang="T8">
                        <a:pos x="T4" y="T5"/>
                      </a:cxn>
                    </a:cxnLst>
                    <a:rect l="T9" t="T10" r="T11" b="T12"/>
                    <a:pathLst>
                      <a:path w="20919" h="16968" fill="none" extrusionOk="0">
                        <a:moveTo>
                          <a:pt x="13365" y="0"/>
                        </a:moveTo>
                        <a:cubicBezTo>
                          <a:pt x="17085" y="2930"/>
                          <a:pt x="19739" y="7001"/>
                          <a:pt x="20919" y="11587"/>
                        </a:cubicBezTo>
                      </a:path>
                      <a:path w="20919" h="16968" stroke="0" extrusionOk="0">
                        <a:moveTo>
                          <a:pt x="13365" y="0"/>
                        </a:moveTo>
                        <a:cubicBezTo>
                          <a:pt x="17085" y="2930"/>
                          <a:pt x="19739" y="7001"/>
                          <a:pt x="20919" y="11587"/>
                        </a:cubicBezTo>
                        <a:lnTo>
                          <a:pt x="0" y="16968"/>
                        </a:lnTo>
                        <a:close/>
                      </a:path>
                    </a:pathLst>
                  </a:custGeom>
                  <a:noFill/>
                  <a:ln w="19050">
                    <a:solidFill>
                      <a:srgbClr val="FF3300"/>
                    </a:solidFill>
                    <a:round/>
                    <a:headEnd/>
                    <a:tailEnd/>
                  </a:ln>
                </p:spPr>
                <p:txBody>
                  <a:bodyPr rot="10800000" wrap="none" anchor="ctr"/>
                  <a:lstStyle/>
                  <a:p>
                    <a:pPr algn="ctr"/>
                    <a:endParaRPr lang="de-DE">
                      <a:solidFill>
                        <a:srgbClr val="009900"/>
                      </a:solidFill>
                      <a:latin typeface="Arial" charset="0"/>
                    </a:endParaRPr>
                  </a:p>
                </p:txBody>
              </p:sp>
              <p:sp>
                <p:nvSpPr>
                  <p:cNvPr id="3144" name="Arc 225"/>
                  <p:cNvSpPr>
                    <a:spLocks/>
                  </p:cNvSpPr>
                  <p:nvPr/>
                </p:nvSpPr>
                <p:spPr bwMode="auto">
                  <a:xfrm flipV="1">
                    <a:off x="3173" y="2682"/>
                    <a:ext cx="64" cy="37"/>
                  </a:xfrm>
                  <a:custGeom>
                    <a:avLst/>
                    <a:gdLst>
                      <a:gd name="T0" fmla="*/ 64 w 21221"/>
                      <a:gd name="T1" fmla="*/ 10 h 14421"/>
                      <a:gd name="T2" fmla="*/ 48 w 21221"/>
                      <a:gd name="T3" fmla="*/ 37 h 14421"/>
                      <a:gd name="T4" fmla="*/ 0 w 21221"/>
                      <a:gd name="T5" fmla="*/ 0 h 14421"/>
                      <a:gd name="T6" fmla="*/ 0 60000 65536"/>
                      <a:gd name="T7" fmla="*/ 0 60000 65536"/>
                      <a:gd name="T8" fmla="*/ 0 60000 65536"/>
                      <a:gd name="T9" fmla="*/ 0 w 21221"/>
                      <a:gd name="T10" fmla="*/ 0 h 14421"/>
                      <a:gd name="T11" fmla="*/ 21221 w 21221"/>
                      <a:gd name="T12" fmla="*/ 14421 h 14421"/>
                    </a:gdLst>
                    <a:ahLst/>
                    <a:cxnLst>
                      <a:cxn ang="T6">
                        <a:pos x="T0" y="T1"/>
                      </a:cxn>
                      <a:cxn ang="T7">
                        <a:pos x="T2" y="T3"/>
                      </a:cxn>
                      <a:cxn ang="T8">
                        <a:pos x="T4" y="T5"/>
                      </a:cxn>
                    </a:cxnLst>
                    <a:rect l="T9" t="T10" r="T11" b="T12"/>
                    <a:pathLst>
                      <a:path w="21221" h="14421" fill="none" extrusionOk="0">
                        <a:moveTo>
                          <a:pt x="21220" y="4028"/>
                        </a:moveTo>
                        <a:cubicBezTo>
                          <a:pt x="20486" y="7896"/>
                          <a:pt x="18709" y="11490"/>
                          <a:pt x="16080" y="14420"/>
                        </a:cubicBezTo>
                      </a:path>
                      <a:path w="21221" h="14421" stroke="0" extrusionOk="0">
                        <a:moveTo>
                          <a:pt x="21220" y="4028"/>
                        </a:moveTo>
                        <a:cubicBezTo>
                          <a:pt x="20486" y="7896"/>
                          <a:pt x="18709" y="11490"/>
                          <a:pt x="16080" y="14420"/>
                        </a:cubicBezTo>
                        <a:lnTo>
                          <a:pt x="0" y="0"/>
                        </a:lnTo>
                        <a:close/>
                      </a:path>
                    </a:pathLst>
                  </a:custGeom>
                  <a:noFill/>
                  <a:ln w="19050">
                    <a:solidFill>
                      <a:srgbClr val="FF3300"/>
                    </a:solidFill>
                    <a:round/>
                    <a:headEnd/>
                    <a:tailEnd/>
                  </a:ln>
                </p:spPr>
                <p:txBody>
                  <a:bodyPr wrap="none" anchor="ctr"/>
                  <a:lstStyle/>
                  <a:p>
                    <a:endParaRPr lang="de-DE"/>
                  </a:p>
                </p:txBody>
              </p:sp>
            </p:grpSp>
            <p:grpSp>
              <p:nvGrpSpPr>
                <p:cNvPr id="1672194" name="Group 226"/>
                <p:cNvGrpSpPr>
                  <a:grpSpLocks/>
                </p:cNvGrpSpPr>
                <p:nvPr/>
              </p:nvGrpSpPr>
              <p:grpSpPr bwMode="auto">
                <a:xfrm rot="288391">
                  <a:off x="3848" y="2981"/>
                  <a:ext cx="145" cy="104"/>
                  <a:chOff x="3092" y="2672"/>
                  <a:chExt cx="145" cy="104"/>
                </a:xfrm>
              </p:grpSpPr>
              <p:sp>
                <p:nvSpPr>
                  <p:cNvPr id="3133" name="Arc 227"/>
                  <p:cNvSpPr>
                    <a:spLocks/>
                  </p:cNvSpPr>
                  <p:nvPr/>
                </p:nvSpPr>
                <p:spPr bwMode="auto">
                  <a:xfrm rot="10800000">
                    <a:off x="3092" y="2691"/>
                    <a:ext cx="96" cy="69"/>
                  </a:xfrm>
                  <a:custGeom>
                    <a:avLst/>
                    <a:gdLst>
                      <a:gd name="T0" fmla="*/ 59 w 21600"/>
                      <a:gd name="T1" fmla="*/ 0 h 17075"/>
                      <a:gd name="T2" fmla="*/ 96 w 21600"/>
                      <a:gd name="T3" fmla="*/ 69 h 17075"/>
                      <a:gd name="T4" fmla="*/ 0 w 21600"/>
                      <a:gd name="T5" fmla="*/ 69 h 17075"/>
                      <a:gd name="T6" fmla="*/ 0 60000 65536"/>
                      <a:gd name="T7" fmla="*/ 0 60000 65536"/>
                      <a:gd name="T8" fmla="*/ 0 60000 65536"/>
                      <a:gd name="T9" fmla="*/ 0 w 21600"/>
                      <a:gd name="T10" fmla="*/ 0 h 17075"/>
                      <a:gd name="T11" fmla="*/ 21600 w 21600"/>
                      <a:gd name="T12" fmla="*/ 17075 h 17075"/>
                    </a:gdLst>
                    <a:ahLst/>
                    <a:cxnLst>
                      <a:cxn ang="T6">
                        <a:pos x="T0" y="T1"/>
                      </a:cxn>
                      <a:cxn ang="T7">
                        <a:pos x="T2" y="T3"/>
                      </a:cxn>
                      <a:cxn ang="T8">
                        <a:pos x="T4" y="T5"/>
                      </a:cxn>
                    </a:cxnLst>
                    <a:rect l="T9" t="T10" r="T11" b="T12"/>
                    <a:pathLst>
                      <a:path w="21600" h="17075" fill="none" extrusionOk="0">
                        <a:moveTo>
                          <a:pt x="13228" y="0"/>
                        </a:moveTo>
                        <a:cubicBezTo>
                          <a:pt x="18509" y="4091"/>
                          <a:pt x="21600" y="10395"/>
                          <a:pt x="21600" y="17075"/>
                        </a:cubicBezTo>
                      </a:path>
                      <a:path w="21600" h="17075" stroke="0" extrusionOk="0">
                        <a:moveTo>
                          <a:pt x="13228" y="0"/>
                        </a:moveTo>
                        <a:cubicBezTo>
                          <a:pt x="18509" y="4091"/>
                          <a:pt x="21600" y="10395"/>
                          <a:pt x="21600" y="17075"/>
                        </a:cubicBezTo>
                        <a:lnTo>
                          <a:pt x="0" y="17075"/>
                        </a:lnTo>
                        <a:close/>
                      </a:path>
                    </a:pathLst>
                  </a:custGeom>
                  <a:noFill/>
                  <a:ln w="19050">
                    <a:solidFill>
                      <a:srgbClr val="FF3300"/>
                    </a:solidFill>
                    <a:round/>
                    <a:headEnd/>
                    <a:tailEnd/>
                  </a:ln>
                </p:spPr>
                <p:txBody>
                  <a:bodyPr wrap="none" anchor="ctr"/>
                  <a:lstStyle/>
                  <a:p>
                    <a:endParaRPr lang="de-DE"/>
                  </a:p>
                </p:txBody>
              </p:sp>
              <p:sp>
                <p:nvSpPr>
                  <p:cNvPr id="3134" name="Arc 228"/>
                  <p:cNvSpPr>
                    <a:spLocks/>
                  </p:cNvSpPr>
                  <p:nvPr/>
                </p:nvSpPr>
                <p:spPr bwMode="auto">
                  <a:xfrm flipV="1">
                    <a:off x="3172" y="2720"/>
                    <a:ext cx="14" cy="56"/>
                  </a:xfrm>
                  <a:custGeom>
                    <a:avLst/>
                    <a:gdLst>
                      <a:gd name="T0" fmla="*/ 0 w 4874"/>
                      <a:gd name="T1" fmla="*/ 0 h 21600"/>
                      <a:gd name="T2" fmla="*/ 14 w 4874"/>
                      <a:gd name="T3" fmla="*/ 1 h 21600"/>
                      <a:gd name="T4" fmla="*/ 2 w 4874"/>
                      <a:gd name="T5" fmla="*/ 56 h 21600"/>
                      <a:gd name="T6" fmla="*/ 0 60000 65536"/>
                      <a:gd name="T7" fmla="*/ 0 60000 65536"/>
                      <a:gd name="T8" fmla="*/ 0 60000 65536"/>
                      <a:gd name="T9" fmla="*/ 0 w 4874"/>
                      <a:gd name="T10" fmla="*/ 0 h 21600"/>
                      <a:gd name="T11" fmla="*/ 4874 w 4874"/>
                      <a:gd name="T12" fmla="*/ 21600 h 21600"/>
                    </a:gdLst>
                    <a:ahLst/>
                    <a:cxnLst>
                      <a:cxn ang="T6">
                        <a:pos x="T0" y="T1"/>
                      </a:cxn>
                      <a:cxn ang="T7">
                        <a:pos x="T2" y="T3"/>
                      </a:cxn>
                      <a:cxn ang="T8">
                        <a:pos x="T4" y="T5"/>
                      </a:cxn>
                    </a:cxnLst>
                    <a:rect l="T9" t="T10" r="T11" b="T12"/>
                    <a:pathLst>
                      <a:path w="4874" h="21600" fill="none" extrusionOk="0">
                        <a:moveTo>
                          <a:pt x="-1" y="9"/>
                        </a:moveTo>
                        <a:cubicBezTo>
                          <a:pt x="213" y="3"/>
                          <a:pt x="427" y="-1"/>
                          <a:pt x="642" y="0"/>
                        </a:cubicBezTo>
                        <a:cubicBezTo>
                          <a:pt x="2063" y="0"/>
                          <a:pt x="3480" y="140"/>
                          <a:pt x="4874" y="418"/>
                        </a:cubicBezTo>
                      </a:path>
                      <a:path w="4874" h="21600" stroke="0" extrusionOk="0">
                        <a:moveTo>
                          <a:pt x="-1" y="9"/>
                        </a:moveTo>
                        <a:cubicBezTo>
                          <a:pt x="213" y="3"/>
                          <a:pt x="427" y="-1"/>
                          <a:pt x="642" y="0"/>
                        </a:cubicBezTo>
                        <a:cubicBezTo>
                          <a:pt x="2063" y="0"/>
                          <a:pt x="3480" y="140"/>
                          <a:pt x="4874" y="418"/>
                        </a:cubicBezTo>
                        <a:lnTo>
                          <a:pt x="642" y="21600"/>
                        </a:lnTo>
                        <a:close/>
                      </a:path>
                    </a:pathLst>
                  </a:custGeom>
                  <a:noFill/>
                  <a:ln w="19050">
                    <a:solidFill>
                      <a:srgbClr val="FF3300"/>
                    </a:solidFill>
                    <a:round/>
                    <a:headEnd/>
                    <a:tailEnd/>
                  </a:ln>
                </p:spPr>
                <p:txBody>
                  <a:bodyPr wrap="none" anchor="ctr"/>
                  <a:lstStyle/>
                  <a:p>
                    <a:endParaRPr lang="de-DE"/>
                  </a:p>
                </p:txBody>
              </p:sp>
              <p:sp>
                <p:nvSpPr>
                  <p:cNvPr id="3135" name="Arc 229"/>
                  <p:cNvSpPr>
                    <a:spLocks/>
                  </p:cNvSpPr>
                  <p:nvPr/>
                </p:nvSpPr>
                <p:spPr bwMode="auto">
                  <a:xfrm flipH="1">
                    <a:off x="3146" y="2672"/>
                    <a:ext cx="79" cy="84"/>
                  </a:xfrm>
                  <a:custGeom>
                    <a:avLst/>
                    <a:gdLst>
                      <a:gd name="T0" fmla="*/ 0 w 34560"/>
                      <a:gd name="T1" fmla="*/ 13 h 27634"/>
                      <a:gd name="T2" fmla="*/ 77 w 34560"/>
                      <a:gd name="T3" fmla="*/ 84 h 27634"/>
                      <a:gd name="T4" fmla="*/ 30 w 34560"/>
                      <a:gd name="T5" fmla="*/ 66 h 27634"/>
                      <a:gd name="T6" fmla="*/ 0 60000 65536"/>
                      <a:gd name="T7" fmla="*/ 0 60000 65536"/>
                      <a:gd name="T8" fmla="*/ 0 60000 65536"/>
                      <a:gd name="T9" fmla="*/ 0 w 34560"/>
                      <a:gd name="T10" fmla="*/ 0 h 27634"/>
                      <a:gd name="T11" fmla="*/ 34560 w 34560"/>
                      <a:gd name="T12" fmla="*/ 27634 h 27634"/>
                    </a:gdLst>
                    <a:ahLst/>
                    <a:cxnLst>
                      <a:cxn ang="T6">
                        <a:pos x="T0" y="T1"/>
                      </a:cxn>
                      <a:cxn ang="T7">
                        <a:pos x="T2" y="T3"/>
                      </a:cxn>
                      <a:cxn ang="T8">
                        <a:pos x="T4" y="T5"/>
                      </a:cxn>
                    </a:cxnLst>
                    <a:rect l="T9" t="T10" r="T11" b="T12"/>
                    <a:pathLst>
                      <a:path w="34560" h="27634" fill="none" extrusionOk="0">
                        <a:moveTo>
                          <a:pt x="-1" y="4320"/>
                        </a:moveTo>
                        <a:cubicBezTo>
                          <a:pt x="3738" y="1515"/>
                          <a:pt x="8286" y="-1"/>
                          <a:pt x="12960" y="0"/>
                        </a:cubicBezTo>
                        <a:cubicBezTo>
                          <a:pt x="24889" y="0"/>
                          <a:pt x="34560" y="9670"/>
                          <a:pt x="34560" y="21600"/>
                        </a:cubicBezTo>
                        <a:cubicBezTo>
                          <a:pt x="34560" y="23641"/>
                          <a:pt x="34270" y="25673"/>
                          <a:pt x="33700" y="27634"/>
                        </a:cubicBezTo>
                      </a:path>
                      <a:path w="34560" h="27634" stroke="0" extrusionOk="0">
                        <a:moveTo>
                          <a:pt x="-1" y="4320"/>
                        </a:moveTo>
                        <a:cubicBezTo>
                          <a:pt x="3738" y="1515"/>
                          <a:pt x="8286" y="-1"/>
                          <a:pt x="12960" y="0"/>
                        </a:cubicBezTo>
                        <a:cubicBezTo>
                          <a:pt x="24889" y="0"/>
                          <a:pt x="34560" y="9670"/>
                          <a:pt x="34560" y="21600"/>
                        </a:cubicBezTo>
                        <a:cubicBezTo>
                          <a:pt x="34560" y="23641"/>
                          <a:pt x="34270" y="25673"/>
                          <a:pt x="33700" y="27634"/>
                        </a:cubicBezTo>
                        <a:lnTo>
                          <a:pt x="12960" y="21600"/>
                        </a:lnTo>
                        <a:close/>
                      </a:path>
                    </a:pathLst>
                  </a:custGeom>
                  <a:noFill/>
                  <a:ln w="19050">
                    <a:solidFill>
                      <a:srgbClr val="FF3300"/>
                    </a:solidFill>
                    <a:round/>
                    <a:headEnd/>
                    <a:tailEnd/>
                  </a:ln>
                </p:spPr>
                <p:txBody>
                  <a:bodyPr wrap="none" anchor="ctr"/>
                  <a:lstStyle/>
                  <a:p>
                    <a:endParaRPr lang="de-DE"/>
                  </a:p>
                </p:txBody>
              </p:sp>
              <p:sp>
                <p:nvSpPr>
                  <p:cNvPr id="3136" name="Arc 230"/>
                  <p:cNvSpPr>
                    <a:spLocks/>
                  </p:cNvSpPr>
                  <p:nvPr/>
                </p:nvSpPr>
                <p:spPr bwMode="auto">
                  <a:xfrm flipV="1">
                    <a:off x="3124" y="2720"/>
                    <a:ext cx="50" cy="48"/>
                  </a:xfrm>
                  <a:custGeom>
                    <a:avLst/>
                    <a:gdLst>
                      <a:gd name="T0" fmla="*/ 0 w 16593"/>
                      <a:gd name="T1" fmla="*/ 13 h 18735"/>
                      <a:gd name="T2" fmla="*/ 18 w 16593"/>
                      <a:gd name="T3" fmla="*/ 0 h 18735"/>
                      <a:gd name="T4" fmla="*/ 50 w 16593"/>
                      <a:gd name="T5" fmla="*/ 48 h 18735"/>
                      <a:gd name="T6" fmla="*/ 0 60000 65536"/>
                      <a:gd name="T7" fmla="*/ 0 60000 65536"/>
                      <a:gd name="T8" fmla="*/ 0 60000 65536"/>
                      <a:gd name="T9" fmla="*/ 0 w 16593"/>
                      <a:gd name="T10" fmla="*/ 0 h 18735"/>
                      <a:gd name="T11" fmla="*/ 16593 w 16593"/>
                      <a:gd name="T12" fmla="*/ 18735 h 18735"/>
                    </a:gdLst>
                    <a:ahLst/>
                    <a:cxnLst>
                      <a:cxn ang="T6">
                        <a:pos x="T0" y="T1"/>
                      </a:cxn>
                      <a:cxn ang="T7">
                        <a:pos x="T2" y="T3"/>
                      </a:cxn>
                      <a:cxn ang="T8">
                        <a:pos x="T4" y="T5"/>
                      </a:cxn>
                    </a:cxnLst>
                    <a:rect l="T9" t="T10" r="T11" b="T12"/>
                    <a:pathLst>
                      <a:path w="16593" h="18735" fill="none" extrusionOk="0">
                        <a:moveTo>
                          <a:pt x="0" y="4906"/>
                        </a:moveTo>
                        <a:cubicBezTo>
                          <a:pt x="1641" y="2936"/>
                          <a:pt x="3620" y="1275"/>
                          <a:pt x="5843" y="-1"/>
                        </a:cubicBezTo>
                      </a:path>
                      <a:path w="16593" h="18735" stroke="0" extrusionOk="0">
                        <a:moveTo>
                          <a:pt x="0" y="4906"/>
                        </a:moveTo>
                        <a:cubicBezTo>
                          <a:pt x="1641" y="2936"/>
                          <a:pt x="3620" y="1275"/>
                          <a:pt x="5843" y="-1"/>
                        </a:cubicBezTo>
                        <a:lnTo>
                          <a:pt x="16593" y="18735"/>
                        </a:lnTo>
                        <a:close/>
                      </a:path>
                    </a:pathLst>
                  </a:custGeom>
                  <a:noFill/>
                  <a:ln w="19050">
                    <a:solidFill>
                      <a:srgbClr val="FF3300"/>
                    </a:solidFill>
                    <a:round/>
                    <a:headEnd/>
                    <a:tailEnd/>
                  </a:ln>
                </p:spPr>
                <p:txBody>
                  <a:bodyPr rot="10800000" wrap="none" anchor="ctr"/>
                  <a:lstStyle/>
                  <a:p>
                    <a:pPr algn="ctr"/>
                    <a:endParaRPr lang="de-DE">
                      <a:solidFill>
                        <a:srgbClr val="009900"/>
                      </a:solidFill>
                      <a:latin typeface="Arial" charset="0"/>
                    </a:endParaRPr>
                  </a:p>
                </p:txBody>
              </p:sp>
              <p:sp>
                <p:nvSpPr>
                  <p:cNvPr id="3137" name="Arc 231"/>
                  <p:cNvSpPr>
                    <a:spLocks/>
                  </p:cNvSpPr>
                  <p:nvPr/>
                </p:nvSpPr>
                <p:spPr bwMode="auto">
                  <a:xfrm flipV="1">
                    <a:off x="3173" y="2720"/>
                    <a:ext cx="63" cy="44"/>
                  </a:xfrm>
                  <a:custGeom>
                    <a:avLst/>
                    <a:gdLst>
                      <a:gd name="T0" fmla="*/ 40 w 20919"/>
                      <a:gd name="T1" fmla="*/ 0 h 16968"/>
                      <a:gd name="T2" fmla="*/ 63 w 20919"/>
                      <a:gd name="T3" fmla="*/ 30 h 16968"/>
                      <a:gd name="T4" fmla="*/ 0 w 20919"/>
                      <a:gd name="T5" fmla="*/ 44 h 16968"/>
                      <a:gd name="T6" fmla="*/ 0 60000 65536"/>
                      <a:gd name="T7" fmla="*/ 0 60000 65536"/>
                      <a:gd name="T8" fmla="*/ 0 60000 65536"/>
                      <a:gd name="T9" fmla="*/ 0 w 20919"/>
                      <a:gd name="T10" fmla="*/ 0 h 16968"/>
                      <a:gd name="T11" fmla="*/ 20919 w 20919"/>
                      <a:gd name="T12" fmla="*/ 16968 h 16968"/>
                    </a:gdLst>
                    <a:ahLst/>
                    <a:cxnLst>
                      <a:cxn ang="T6">
                        <a:pos x="T0" y="T1"/>
                      </a:cxn>
                      <a:cxn ang="T7">
                        <a:pos x="T2" y="T3"/>
                      </a:cxn>
                      <a:cxn ang="T8">
                        <a:pos x="T4" y="T5"/>
                      </a:cxn>
                    </a:cxnLst>
                    <a:rect l="T9" t="T10" r="T11" b="T12"/>
                    <a:pathLst>
                      <a:path w="20919" h="16968" fill="none" extrusionOk="0">
                        <a:moveTo>
                          <a:pt x="13365" y="0"/>
                        </a:moveTo>
                        <a:cubicBezTo>
                          <a:pt x="17085" y="2930"/>
                          <a:pt x="19739" y="7001"/>
                          <a:pt x="20919" y="11587"/>
                        </a:cubicBezTo>
                      </a:path>
                      <a:path w="20919" h="16968" stroke="0" extrusionOk="0">
                        <a:moveTo>
                          <a:pt x="13365" y="0"/>
                        </a:moveTo>
                        <a:cubicBezTo>
                          <a:pt x="17085" y="2930"/>
                          <a:pt x="19739" y="7001"/>
                          <a:pt x="20919" y="11587"/>
                        </a:cubicBezTo>
                        <a:lnTo>
                          <a:pt x="0" y="16968"/>
                        </a:lnTo>
                        <a:close/>
                      </a:path>
                    </a:pathLst>
                  </a:custGeom>
                  <a:noFill/>
                  <a:ln w="19050">
                    <a:solidFill>
                      <a:srgbClr val="FF3300"/>
                    </a:solidFill>
                    <a:round/>
                    <a:headEnd/>
                    <a:tailEnd/>
                  </a:ln>
                </p:spPr>
                <p:txBody>
                  <a:bodyPr rot="10800000" wrap="none" anchor="ctr"/>
                  <a:lstStyle/>
                  <a:p>
                    <a:pPr algn="ctr"/>
                    <a:endParaRPr lang="de-DE">
                      <a:solidFill>
                        <a:srgbClr val="009900"/>
                      </a:solidFill>
                      <a:latin typeface="Arial" charset="0"/>
                    </a:endParaRPr>
                  </a:p>
                </p:txBody>
              </p:sp>
              <p:sp>
                <p:nvSpPr>
                  <p:cNvPr id="3138" name="Arc 232"/>
                  <p:cNvSpPr>
                    <a:spLocks/>
                  </p:cNvSpPr>
                  <p:nvPr/>
                </p:nvSpPr>
                <p:spPr bwMode="auto">
                  <a:xfrm flipV="1">
                    <a:off x="3173" y="2682"/>
                    <a:ext cx="64" cy="37"/>
                  </a:xfrm>
                  <a:custGeom>
                    <a:avLst/>
                    <a:gdLst>
                      <a:gd name="T0" fmla="*/ 64 w 21221"/>
                      <a:gd name="T1" fmla="*/ 10 h 14421"/>
                      <a:gd name="T2" fmla="*/ 48 w 21221"/>
                      <a:gd name="T3" fmla="*/ 37 h 14421"/>
                      <a:gd name="T4" fmla="*/ 0 w 21221"/>
                      <a:gd name="T5" fmla="*/ 0 h 14421"/>
                      <a:gd name="T6" fmla="*/ 0 60000 65536"/>
                      <a:gd name="T7" fmla="*/ 0 60000 65536"/>
                      <a:gd name="T8" fmla="*/ 0 60000 65536"/>
                      <a:gd name="T9" fmla="*/ 0 w 21221"/>
                      <a:gd name="T10" fmla="*/ 0 h 14421"/>
                      <a:gd name="T11" fmla="*/ 21221 w 21221"/>
                      <a:gd name="T12" fmla="*/ 14421 h 14421"/>
                    </a:gdLst>
                    <a:ahLst/>
                    <a:cxnLst>
                      <a:cxn ang="T6">
                        <a:pos x="T0" y="T1"/>
                      </a:cxn>
                      <a:cxn ang="T7">
                        <a:pos x="T2" y="T3"/>
                      </a:cxn>
                      <a:cxn ang="T8">
                        <a:pos x="T4" y="T5"/>
                      </a:cxn>
                    </a:cxnLst>
                    <a:rect l="T9" t="T10" r="T11" b="T12"/>
                    <a:pathLst>
                      <a:path w="21221" h="14421" fill="none" extrusionOk="0">
                        <a:moveTo>
                          <a:pt x="21220" y="4028"/>
                        </a:moveTo>
                        <a:cubicBezTo>
                          <a:pt x="20486" y="7896"/>
                          <a:pt x="18709" y="11490"/>
                          <a:pt x="16080" y="14420"/>
                        </a:cubicBezTo>
                      </a:path>
                      <a:path w="21221" h="14421" stroke="0" extrusionOk="0">
                        <a:moveTo>
                          <a:pt x="21220" y="4028"/>
                        </a:moveTo>
                        <a:cubicBezTo>
                          <a:pt x="20486" y="7896"/>
                          <a:pt x="18709" y="11490"/>
                          <a:pt x="16080" y="14420"/>
                        </a:cubicBezTo>
                        <a:lnTo>
                          <a:pt x="0" y="0"/>
                        </a:lnTo>
                        <a:close/>
                      </a:path>
                    </a:pathLst>
                  </a:custGeom>
                  <a:noFill/>
                  <a:ln w="19050">
                    <a:solidFill>
                      <a:srgbClr val="FF3300"/>
                    </a:solidFill>
                    <a:round/>
                    <a:headEnd/>
                    <a:tailEnd/>
                  </a:ln>
                </p:spPr>
                <p:txBody>
                  <a:bodyPr wrap="none" anchor="ctr"/>
                  <a:lstStyle/>
                  <a:p>
                    <a:endParaRPr lang="de-DE"/>
                  </a:p>
                </p:txBody>
              </p:sp>
            </p:grpSp>
            <p:sp>
              <p:nvSpPr>
                <p:cNvPr id="3127" name="Arc 233"/>
                <p:cNvSpPr>
                  <a:spLocks/>
                </p:cNvSpPr>
                <p:nvPr/>
              </p:nvSpPr>
              <p:spPr bwMode="auto">
                <a:xfrm rot="-10511609">
                  <a:off x="3897" y="3047"/>
                  <a:ext cx="96" cy="69"/>
                </a:xfrm>
                <a:custGeom>
                  <a:avLst/>
                  <a:gdLst>
                    <a:gd name="T0" fmla="*/ 59 w 21600"/>
                    <a:gd name="T1" fmla="*/ 0 h 17075"/>
                    <a:gd name="T2" fmla="*/ 96 w 21600"/>
                    <a:gd name="T3" fmla="*/ 69 h 17075"/>
                    <a:gd name="T4" fmla="*/ 0 w 21600"/>
                    <a:gd name="T5" fmla="*/ 69 h 17075"/>
                    <a:gd name="T6" fmla="*/ 0 60000 65536"/>
                    <a:gd name="T7" fmla="*/ 0 60000 65536"/>
                    <a:gd name="T8" fmla="*/ 0 60000 65536"/>
                    <a:gd name="T9" fmla="*/ 0 w 21600"/>
                    <a:gd name="T10" fmla="*/ 0 h 17075"/>
                    <a:gd name="T11" fmla="*/ 21600 w 21600"/>
                    <a:gd name="T12" fmla="*/ 17075 h 17075"/>
                  </a:gdLst>
                  <a:ahLst/>
                  <a:cxnLst>
                    <a:cxn ang="T6">
                      <a:pos x="T0" y="T1"/>
                    </a:cxn>
                    <a:cxn ang="T7">
                      <a:pos x="T2" y="T3"/>
                    </a:cxn>
                    <a:cxn ang="T8">
                      <a:pos x="T4" y="T5"/>
                    </a:cxn>
                  </a:cxnLst>
                  <a:rect l="T9" t="T10" r="T11" b="T12"/>
                  <a:pathLst>
                    <a:path w="21600" h="17075" fill="none" extrusionOk="0">
                      <a:moveTo>
                        <a:pt x="13228" y="0"/>
                      </a:moveTo>
                      <a:cubicBezTo>
                        <a:pt x="18509" y="4091"/>
                        <a:pt x="21600" y="10395"/>
                        <a:pt x="21600" y="17075"/>
                      </a:cubicBezTo>
                    </a:path>
                    <a:path w="21600" h="17075" stroke="0" extrusionOk="0">
                      <a:moveTo>
                        <a:pt x="13228" y="0"/>
                      </a:moveTo>
                      <a:cubicBezTo>
                        <a:pt x="18509" y="4091"/>
                        <a:pt x="21600" y="10395"/>
                        <a:pt x="21600" y="17075"/>
                      </a:cubicBezTo>
                      <a:lnTo>
                        <a:pt x="0" y="17075"/>
                      </a:lnTo>
                      <a:close/>
                    </a:path>
                  </a:pathLst>
                </a:custGeom>
                <a:noFill/>
                <a:ln w="19050">
                  <a:solidFill>
                    <a:srgbClr val="FF3300"/>
                  </a:solidFill>
                  <a:round/>
                  <a:headEnd/>
                  <a:tailEnd/>
                </a:ln>
              </p:spPr>
              <p:txBody>
                <a:bodyPr wrap="none" anchor="ctr"/>
                <a:lstStyle/>
                <a:p>
                  <a:endParaRPr lang="de-DE"/>
                </a:p>
              </p:txBody>
            </p:sp>
            <p:sp>
              <p:nvSpPr>
                <p:cNvPr id="3128" name="Arc 234"/>
                <p:cNvSpPr>
                  <a:spLocks/>
                </p:cNvSpPr>
                <p:nvPr/>
              </p:nvSpPr>
              <p:spPr bwMode="auto">
                <a:xfrm rot="288391" flipV="1">
                  <a:off x="3975" y="3080"/>
                  <a:ext cx="14" cy="56"/>
                </a:xfrm>
                <a:custGeom>
                  <a:avLst/>
                  <a:gdLst>
                    <a:gd name="T0" fmla="*/ 0 w 4874"/>
                    <a:gd name="T1" fmla="*/ 0 h 21600"/>
                    <a:gd name="T2" fmla="*/ 14 w 4874"/>
                    <a:gd name="T3" fmla="*/ 1 h 21600"/>
                    <a:gd name="T4" fmla="*/ 2 w 4874"/>
                    <a:gd name="T5" fmla="*/ 56 h 21600"/>
                    <a:gd name="T6" fmla="*/ 0 60000 65536"/>
                    <a:gd name="T7" fmla="*/ 0 60000 65536"/>
                    <a:gd name="T8" fmla="*/ 0 60000 65536"/>
                    <a:gd name="T9" fmla="*/ 0 w 4874"/>
                    <a:gd name="T10" fmla="*/ 0 h 21600"/>
                    <a:gd name="T11" fmla="*/ 4874 w 4874"/>
                    <a:gd name="T12" fmla="*/ 21600 h 21600"/>
                  </a:gdLst>
                  <a:ahLst/>
                  <a:cxnLst>
                    <a:cxn ang="T6">
                      <a:pos x="T0" y="T1"/>
                    </a:cxn>
                    <a:cxn ang="T7">
                      <a:pos x="T2" y="T3"/>
                    </a:cxn>
                    <a:cxn ang="T8">
                      <a:pos x="T4" y="T5"/>
                    </a:cxn>
                  </a:cxnLst>
                  <a:rect l="T9" t="T10" r="T11" b="T12"/>
                  <a:pathLst>
                    <a:path w="4874" h="21600" fill="none" extrusionOk="0">
                      <a:moveTo>
                        <a:pt x="-1" y="9"/>
                      </a:moveTo>
                      <a:cubicBezTo>
                        <a:pt x="213" y="3"/>
                        <a:pt x="427" y="-1"/>
                        <a:pt x="642" y="0"/>
                      </a:cubicBezTo>
                      <a:cubicBezTo>
                        <a:pt x="2063" y="0"/>
                        <a:pt x="3480" y="140"/>
                        <a:pt x="4874" y="418"/>
                      </a:cubicBezTo>
                    </a:path>
                    <a:path w="4874" h="21600" stroke="0" extrusionOk="0">
                      <a:moveTo>
                        <a:pt x="-1" y="9"/>
                      </a:moveTo>
                      <a:cubicBezTo>
                        <a:pt x="213" y="3"/>
                        <a:pt x="427" y="-1"/>
                        <a:pt x="642" y="0"/>
                      </a:cubicBezTo>
                      <a:cubicBezTo>
                        <a:pt x="2063" y="0"/>
                        <a:pt x="3480" y="140"/>
                        <a:pt x="4874" y="418"/>
                      </a:cubicBezTo>
                      <a:lnTo>
                        <a:pt x="642" y="21600"/>
                      </a:lnTo>
                      <a:close/>
                    </a:path>
                  </a:pathLst>
                </a:custGeom>
                <a:noFill/>
                <a:ln w="19050">
                  <a:solidFill>
                    <a:srgbClr val="FF3300"/>
                  </a:solidFill>
                  <a:round/>
                  <a:headEnd/>
                  <a:tailEnd/>
                </a:ln>
              </p:spPr>
              <p:txBody>
                <a:bodyPr wrap="none" anchor="ctr"/>
                <a:lstStyle/>
                <a:p>
                  <a:endParaRPr lang="de-DE"/>
                </a:p>
              </p:txBody>
            </p:sp>
            <p:sp>
              <p:nvSpPr>
                <p:cNvPr id="3129" name="Arc 235"/>
                <p:cNvSpPr>
                  <a:spLocks/>
                </p:cNvSpPr>
                <p:nvPr/>
              </p:nvSpPr>
              <p:spPr bwMode="auto">
                <a:xfrm rot="288391" flipH="1">
                  <a:off x="3950" y="3032"/>
                  <a:ext cx="79" cy="131"/>
                </a:xfrm>
                <a:custGeom>
                  <a:avLst/>
                  <a:gdLst>
                    <a:gd name="T0" fmla="*/ 0 w 34560"/>
                    <a:gd name="T1" fmla="*/ 13 h 43200"/>
                    <a:gd name="T2" fmla="*/ 11 w 34560"/>
                    <a:gd name="T3" fmla="*/ 126 h 43200"/>
                    <a:gd name="T4" fmla="*/ 30 w 34560"/>
                    <a:gd name="T5" fmla="*/ 66 h 43200"/>
                    <a:gd name="T6" fmla="*/ 0 60000 65536"/>
                    <a:gd name="T7" fmla="*/ 0 60000 65536"/>
                    <a:gd name="T8" fmla="*/ 0 60000 65536"/>
                    <a:gd name="T9" fmla="*/ 0 w 34560"/>
                    <a:gd name="T10" fmla="*/ 0 h 43200"/>
                    <a:gd name="T11" fmla="*/ 34560 w 34560"/>
                    <a:gd name="T12" fmla="*/ 43200 h 43200"/>
                  </a:gdLst>
                  <a:ahLst/>
                  <a:cxnLst>
                    <a:cxn ang="T6">
                      <a:pos x="T0" y="T1"/>
                    </a:cxn>
                    <a:cxn ang="T7">
                      <a:pos x="T2" y="T3"/>
                    </a:cxn>
                    <a:cxn ang="T8">
                      <a:pos x="T4" y="T5"/>
                    </a:cxn>
                  </a:cxnLst>
                  <a:rect l="T9" t="T10" r="T11" b="T12"/>
                  <a:pathLst>
                    <a:path w="34560" h="43200" fill="none" extrusionOk="0">
                      <a:moveTo>
                        <a:pt x="-1" y="4320"/>
                      </a:moveTo>
                      <a:cubicBezTo>
                        <a:pt x="3738" y="1515"/>
                        <a:pt x="8286" y="-1"/>
                        <a:pt x="12960" y="0"/>
                      </a:cubicBezTo>
                      <a:cubicBezTo>
                        <a:pt x="24889" y="0"/>
                        <a:pt x="34560" y="9670"/>
                        <a:pt x="34560" y="21600"/>
                      </a:cubicBezTo>
                      <a:cubicBezTo>
                        <a:pt x="34560" y="33529"/>
                        <a:pt x="24889" y="43200"/>
                        <a:pt x="12960" y="43200"/>
                      </a:cubicBezTo>
                      <a:cubicBezTo>
                        <a:pt x="10141" y="43200"/>
                        <a:pt x="7350" y="42648"/>
                        <a:pt x="4743" y="41576"/>
                      </a:cubicBezTo>
                    </a:path>
                    <a:path w="34560" h="43200" stroke="0" extrusionOk="0">
                      <a:moveTo>
                        <a:pt x="-1" y="4320"/>
                      </a:moveTo>
                      <a:cubicBezTo>
                        <a:pt x="3738" y="1515"/>
                        <a:pt x="8286" y="-1"/>
                        <a:pt x="12960" y="0"/>
                      </a:cubicBezTo>
                      <a:cubicBezTo>
                        <a:pt x="24889" y="0"/>
                        <a:pt x="34560" y="9670"/>
                        <a:pt x="34560" y="21600"/>
                      </a:cubicBezTo>
                      <a:cubicBezTo>
                        <a:pt x="34560" y="33529"/>
                        <a:pt x="24889" y="43200"/>
                        <a:pt x="12960" y="43200"/>
                      </a:cubicBezTo>
                      <a:cubicBezTo>
                        <a:pt x="10141" y="43200"/>
                        <a:pt x="7350" y="42648"/>
                        <a:pt x="4743" y="41576"/>
                      </a:cubicBezTo>
                      <a:lnTo>
                        <a:pt x="12960" y="21600"/>
                      </a:lnTo>
                      <a:close/>
                    </a:path>
                  </a:pathLst>
                </a:custGeom>
                <a:noFill/>
                <a:ln w="19050">
                  <a:solidFill>
                    <a:srgbClr val="FF3300"/>
                  </a:solidFill>
                  <a:round/>
                  <a:headEnd/>
                  <a:tailEnd/>
                </a:ln>
              </p:spPr>
              <p:txBody>
                <a:bodyPr wrap="none" anchor="ctr"/>
                <a:lstStyle/>
                <a:p>
                  <a:endParaRPr lang="de-DE"/>
                </a:p>
              </p:txBody>
            </p:sp>
            <p:sp>
              <p:nvSpPr>
                <p:cNvPr id="3130" name="Arc 236"/>
                <p:cNvSpPr>
                  <a:spLocks/>
                </p:cNvSpPr>
                <p:nvPr/>
              </p:nvSpPr>
              <p:spPr bwMode="auto">
                <a:xfrm rot="288391" flipV="1">
                  <a:off x="3928" y="3077"/>
                  <a:ext cx="50" cy="48"/>
                </a:xfrm>
                <a:custGeom>
                  <a:avLst/>
                  <a:gdLst>
                    <a:gd name="T0" fmla="*/ 0 w 16593"/>
                    <a:gd name="T1" fmla="*/ 13 h 18735"/>
                    <a:gd name="T2" fmla="*/ 18 w 16593"/>
                    <a:gd name="T3" fmla="*/ 0 h 18735"/>
                    <a:gd name="T4" fmla="*/ 50 w 16593"/>
                    <a:gd name="T5" fmla="*/ 48 h 18735"/>
                    <a:gd name="T6" fmla="*/ 0 60000 65536"/>
                    <a:gd name="T7" fmla="*/ 0 60000 65536"/>
                    <a:gd name="T8" fmla="*/ 0 60000 65536"/>
                    <a:gd name="T9" fmla="*/ 0 w 16593"/>
                    <a:gd name="T10" fmla="*/ 0 h 18735"/>
                    <a:gd name="T11" fmla="*/ 16593 w 16593"/>
                    <a:gd name="T12" fmla="*/ 18735 h 18735"/>
                  </a:gdLst>
                  <a:ahLst/>
                  <a:cxnLst>
                    <a:cxn ang="T6">
                      <a:pos x="T0" y="T1"/>
                    </a:cxn>
                    <a:cxn ang="T7">
                      <a:pos x="T2" y="T3"/>
                    </a:cxn>
                    <a:cxn ang="T8">
                      <a:pos x="T4" y="T5"/>
                    </a:cxn>
                  </a:cxnLst>
                  <a:rect l="T9" t="T10" r="T11" b="T12"/>
                  <a:pathLst>
                    <a:path w="16593" h="18735" fill="none" extrusionOk="0">
                      <a:moveTo>
                        <a:pt x="0" y="4906"/>
                      </a:moveTo>
                      <a:cubicBezTo>
                        <a:pt x="1641" y="2936"/>
                        <a:pt x="3620" y="1275"/>
                        <a:pt x="5843" y="-1"/>
                      </a:cubicBezTo>
                    </a:path>
                    <a:path w="16593" h="18735" stroke="0" extrusionOk="0">
                      <a:moveTo>
                        <a:pt x="0" y="4906"/>
                      </a:moveTo>
                      <a:cubicBezTo>
                        <a:pt x="1641" y="2936"/>
                        <a:pt x="3620" y="1275"/>
                        <a:pt x="5843" y="-1"/>
                      </a:cubicBezTo>
                      <a:lnTo>
                        <a:pt x="16593" y="18735"/>
                      </a:lnTo>
                      <a:close/>
                    </a:path>
                  </a:pathLst>
                </a:custGeom>
                <a:noFill/>
                <a:ln w="19050">
                  <a:solidFill>
                    <a:srgbClr val="FF3300"/>
                  </a:solidFill>
                  <a:round/>
                  <a:headEnd/>
                  <a:tailEnd/>
                </a:ln>
              </p:spPr>
              <p:txBody>
                <a:bodyPr rot="10800000" wrap="none" anchor="ctr"/>
                <a:lstStyle/>
                <a:p>
                  <a:pPr algn="ctr"/>
                  <a:endParaRPr lang="de-DE">
                    <a:solidFill>
                      <a:srgbClr val="009900"/>
                    </a:solidFill>
                    <a:latin typeface="Arial" charset="0"/>
                  </a:endParaRPr>
                </a:p>
              </p:txBody>
            </p:sp>
            <p:sp>
              <p:nvSpPr>
                <p:cNvPr id="3131" name="Arc 237"/>
                <p:cNvSpPr>
                  <a:spLocks/>
                </p:cNvSpPr>
                <p:nvPr/>
              </p:nvSpPr>
              <p:spPr bwMode="auto">
                <a:xfrm rot="288391" flipV="1">
                  <a:off x="3977" y="3063"/>
                  <a:ext cx="65" cy="73"/>
                </a:xfrm>
                <a:custGeom>
                  <a:avLst/>
                  <a:gdLst>
                    <a:gd name="T0" fmla="*/ 11 w 21600"/>
                    <a:gd name="T1" fmla="*/ 0 h 28208"/>
                    <a:gd name="T2" fmla="*/ 62 w 21600"/>
                    <a:gd name="T3" fmla="*/ 73 h 28208"/>
                    <a:gd name="T4" fmla="*/ 0 w 21600"/>
                    <a:gd name="T5" fmla="*/ 55 h 28208"/>
                    <a:gd name="T6" fmla="*/ 0 60000 65536"/>
                    <a:gd name="T7" fmla="*/ 0 60000 65536"/>
                    <a:gd name="T8" fmla="*/ 0 60000 65536"/>
                    <a:gd name="T9" fmla="*/ 0 w 21600"/>
                    <a:gd name="T10" fmla="*/ 0 h 28208"/>
                    <a:gd name="T11" fmla="*/ 21600 w 21600"/>
                    <a:gd name="T12" fmla="*/ 28208 h 28208"/>
                  </a:gdLst>
                  <a:ahLst/>
                  <a:cxnLst>
                    <a:cxn ang="T6">
                      <a:pos x="T0" y="T1"/>
                    </a:cxn>
                    <a:cxn ang="T7">
                      <a:pos x="T2" y="T3"/>
                    </a:cxn>
                    <a:cxn ang="T8">
                      <a:pos x="T4" y="T5"/>
                    </a:cxn>
                  </a:cxnLst>
                  <a:rect l="T9" t="T10" r="T11" b="T12"/>
                  <a:pathLst>
                    <a:path w="21600" h="28208" fill="none" extrusionOk="0">
                      <a:moveTo>
                        <a:pt x="3714" y="-1"/>
                      </a:moveTo>
                      <a:cubicBezTo>
                        <a:pt x="14054" y="1804"/>
                        <a:pt x="21600" y="10781"/>
                        <a:pt x="21600" y="21278"/>
                      </a:cubicBezTo>
                      <a:cubicBezTo>
                        <a:pt x="21600" y="23634"/>
                        <a:pt x="21214" y="25975"/>
                        <a:pt x="20458" y="28208"/>
                      </a:cubicBezTo>
                    </a:path>
                    <a:path w="21600" h="28208" stroke="0" extrusionOk="0">
                      <a:moveTo>
                        <a:pt x="3714" y="-1"/>
                      </a:moveTo>
                      <a:cubicBezTo>
                        <a:pt x="14054" y="1804"/>
                        <a:pt x="21600" y="10781"/>
                        <a:pt x="21600" y="21278"/>
                      </a:cubicBezTo>
                      <a:cubicBezTo>
                        <a:pt x="21600" y="23634"/>
                        <a:pt x="21214" y="25975"/>
                        <a:pt x="20458" y="28208"/>
                      </a:cubicBezTo>
                      <a:lnTo>
                        <a:pt x="0" y="21278"/>
                      </a:lnTo>
                      <a:close/>
                    </a:path>
                  </a:pathLst>
                </a:custGeom>
                <a:noFill/>
                <a:ln w="19050">
                  <a:solidFill>
                    <a:srgbClr val="FF3300"/>
                  </a:solidFill>
                  <a:round/>
                  <a:headEnd/>
                  <a:tailEnd/>
                </a:ln>
              </p:spPr>
              <p:txBody>
                <a:bodyPr rot="10800000" wrap="none" anchor="ctr"/>
                <a:lstStyle/>
                <a:p>
                  <a:pPr algn="ctr"/>
                  <a:endParaRPr lang="de-DE">
                    <a:solidFill>
                      <a:srgbClr val="009900"/>
                    </a:solidFill>
                    <a:latin typeface="Arial" charset="0"/>
                  </a:endParaRPr>
                </a:p>
              </p:txBody>
            </p:sp>
            <p:sp>
              <p:nvSpPr>
                <p:cNvPr id="3132" name="Arc 238"/>
                <p:cNvSpPr>
                  <a:spLocks/>
                </p:cNvSpPr>
                <p:nvPr/>
              </p:nvSpPr>
              <p:spPr bwMode="auto">
                <a:xfrm rot="288391" flipV="1">
                  <a:off x="3980" y="3044"/>
                  <a:ext cx="64" cy="37"/>
                </a:xfrm>
                <a:custGeom>
                  <a:avLst/>
                  <a:gdLst>
                    <a:gd name="T0" fmla="*/ 64 w 21221"/>
                    <a:gd name="T1" fmla="*/ 10 h 14421"/>
                    <a:gd name="T2" fmla="*/ 48 w 21221"/>
                    <a:gd name="T3" fmla="*/ 37 h 14421"/>
                    <a:gd name="T4" fmla="*/ 0 w 21221"/>
                    <a:gd name="T5" fmla="*/ 0 h 14421"/>
                    <a:gd name="T6" fmla="*/ 0 60000 65536"/>
                    <a:gd name="T7" fmla="*/ 0 60000 65536"/>
                    <a:gd name="T8" fmla="*/ 0 60000 65536"/>
                    <a:gd name="T9" fmla="*/ 0 w 21221"/>
                    <a:gd name="T10" fmla="*/ 0 h 14421"/>
                    <a:gd name="T11" fmla="*/ 21221 w 21221"/>
                    <a:gd name="T12" fmla="*/ 14421 h 14421"/>
                  </a:gdLst>
                  <a:ahLst/>
                  <a:cxnLst>
                    <a:cxn ang="T6">
                      <a:pos x="T0" y="T1"/>
                    </a:cxn>
                    <a:cxn ang="T7">
                      <a:pos x="T2" y="T3"/>
                    </a:cxn>
                    <a:cxn ang="T8">
                      <a:pos x="T4" y="T5"/>
                    </a:cxn>
                  </a:cxnLst>
                  <a:rect l="T9" t="T10" r="T11" b="T12"/>
                  <a:pathLst>
                    <a:path w="21221" h="14421" fill="none" extrusionOk="0">
                      <a:moveTo>
                        <a:pt x="21220" y="4028"/>
                      </a:moveTo>
                      <a:cubicBezTo>
                        <a:pt x="20486" y="7896"/>
                        <a:pt x="18709" y="11490"/>
                        <a:pt x="16080" y="14420"/>
                      </a:cubicBezTo>
                    </a:path>
                    <a:path w="21221" h="14421" stroke="0" extrusionOk="0">
                      <a:moveTo>
                        <a:pt x="21220" y="4028"/>
                      </a:moveTo>
                      <a:cubicBezTo>
                        <a:pt x="20486" y="7896"/>
                        <a:pt x="18709" y="11490"/>
                        <a:pt x="16080" y="14420"/>
                      </a:cubicBezTo>
                      <a:lnTo>
                        <a:pt x="0" y="0"/>
                      </a:lnTo>
                      <a:close/>
                    </a:path>
                  </a:pathLst>
                </a:custGeom>
                <a:noFill/>
                <a:ln w="19050">
                  <a:solidFill>
                    <a:srgbClr val="FF3300"/>
                  </a:solidFill>
                  <a:round/>
                  <a:headEnd/>
                  <a:tailEnd/>
                </a:ln>
              </p:spPr>
              <p:txBody>
                <a:bodyPr wrap="none" anchor="ctr"/>
                <a:lstStyle/>
                <a:p>
                  <a:endParaRPr lang="de-DE"/>
                </a:p>
              </p:txBody>
            </p:sp>
          </p:grpSp>
          <p:grpSp>
            <p:nvGrpSpPr>
              <p:cNvPr id="1672196" name="Group 239"/>
              <p:cNvGrpSpPr>
                <a:grpSpLocks/>
              </p:cNvGrpSpPr>
              <p:nvPr/>
            </p:nvGrpSpPr>
            <p:grpSpPr bwMode="auto">
              <a:xfrm>
                <a:off x="4446" y="3837"/>
                <a:ext cx="300" cy="120"/>
                <a:chOff x="4446" y="3837"/>
                <a:chExt cx="300" cy="120"/>
              </a:xfrm>
            </p:grpSpPr>
            <p:sp>
              <p:nvSpPr>
                <p:cNvPr id="3116" name="Line 240"/>
                <p:cNvSpPr>
                  <a:spLocks noChangeShapeType="1"/>
                </p:cNvSpPr>
                <p:nvPr/>
              </p:nvSpPr>
              <p:spPr bwMode="auto">
                <a:xfrm>
                  <a:off x="4446" y="3897"/>
                  <a:ext cx="138" cy="0"/>
                </a:xfrm>
                <a:prstGeom prst="line">
                  <a:avLst/>
                </a:prstGeom>
                <a:noFill/>
                <a:ln w="28575">
                  <a:solidFill>
                    <a:srgbClr val="FF3300"/>
                  </a:solidFill>
                  <a:round/>
                  <a:headEnd/>
                  <a:tailEnd/>
                </a:ln>
              </p:spPr>
              <p:txBody>
                <a:bodyPr/>
                <a:lstStyle/>
                <a:p>
                  <a:endParaRPr lang="de-DE"/>
                </a:p>
              </p:txBody>
            </p:sp>
            <p:sp>
              <p:nvSpPr>
                <p:cNvPr id="3117" name="Line 241"/>
                <p:cNvSpPr>
                  <a:spLocks noChangeShapeType="1"/>
                </p:cNvSpPr>
                <p:nvPr/>
              </p:nvSpPr>
              <p:spPr bwMode="auto">
                <a:xfrm>
                  <a:off x="4635" y="3897"/>
                  <a:ext cx="111" cy="0"/>
                </a:xfrm>
                <a:prstGeom prst="line">
                  <a:avLst/>
                </a:prstGeom>
                <a:noFill/>
                <a:ln w="28575">
                  <a:solidFill>
                    <a:srgbClr val="FF3300"/>
                  </a:solidFill>
                  <a:round/>
                  <a:headEnd/>
                  <a:tailEnd/>
                </a:ln>
              </p:spPr>
              <p:txBody>
                <a:bodyPr/>
                <a:lstStyle/>
                <a:p>
                  <a:endParaRPr lang="de-DE"/>
                </a:p>
              </p:txBody>
            </p:sp>
            <p:sp>
              <p:nvSpPr>
                <p:cNvPr id="3118" name="Line 242"/>
                <p:cNvSpPr>
                  <a:spLocks noChangeShapeType="1"/>
                </p:cNvSpPr>
                <p:nvPr/>
              </p:nvSpPr>
              <p:spPr bwMode="auto">
                <a:xfrm flipV="1">
                  <a:off x="4590" y="3837"/>
                  <a:ext cx="0" cy="120"/>
                </a:xfrm>
                <a:prstGeom prst="line">
                  <a:avLst/>
                </a:prstGeom>
                <a:noFill/>
                <a:ln w="28575">
                  <a:solidFill>
                    <a:srgbClr val="FF3300"/>
                  </a:solidFill>
                  <a:round/>
                  <a:headEnd/>
                  <a:tailEnd/>
                </a:ln>
              </p:spPr>
              <p:txBody>
                <a:bodyPr/>
                <a:lstStyle/>
                <a:p>
                  <a:endParaRPr lang="de-DE"/>
                </a:p>
              </p:txBody>
            </p:sp>
            <p:sp>
              <p:nvSpPr>
                <p:cNvPr id="3119" name="Line 243"/>
                <p:cNvSpPr>
                  <a:spLocks noChangeShapeType="1"/>
                </p:cNvSpPr>
                <p:nvPr/>
              </p:nvSpPr>
              <p:spPr bwMode="auto">
                <a:xfrm>
                  <a:off x="4581" y="3837"/>
                  <a:ext cx="75" cy="0"/>
                </a:xfrm>
                <a:prstGeom prst="line">
                  <a:avLst/>
                </a:prstGeom>
                <a:noFill/>
                <a:ln w="28575">
                  <a:solidFill>
                    <a:srgbClr val="FF3300"/>
                  </a:solidFill>
                  <a:round/>
                  <a:headEnd/>
                  <a:tailEnd/>
                </a:ln>
              </p:spPr>
              <p:txBody>
                <a:bodyPr/>
                <a:lstStyle/>
                <a:p>
                  <a:endParaRPr lang="de-DE"/>
                </a:p>
              </p:txBody>
            </p:sp>
            <p:sp>
              <p:nvSpPr>
                <p:cNvPr id="3120" name="Line 244"/>
                <p:cNvSpPr>
                  <a:spLocks noChangeShapeType="1"/>
                </p:cNvSpPr>
                <p:nvPr/>
              </p:nvSpPr>
              <p:spPr bwMode="auto">
                <a:xfrm>
                  <a:off x="4581" y="3957"/>
                  <a:ext cx="75" cy="0"/>
                </a:xfrm>
                <a:prstGeom prst="line">
                  <a:avLst/>
                </a:prstGeom>
                <a:noFill/>
                <a:ln w="28575">
                  <a:solidFill>
                    <a:srgbClr val="FF3300"/>
                  </a:solidFill>
                  <a:round/>
                  <a:headEnd/>
                  <a:tailEnd/>
                </a:ln>
              </p:spPr>
              <p:txBody>
                <a:bodyPr/>
                <a:lstStyle/>
                <a:p>
                  <a:endParaRPr lang="de-DE"/>
                </a:p>
              </p:txBody>
            </p:sp>
            <p:sp>
              <p:nvSpPr>
                <p:cNvPr id="3121" name="Line 245"/>
                <p:cNvSpPr>
                  <a:spLocks noChangeShapeType="1"/>
                </p:cNvSpPr>
                <p:nvPr/>
              </p:nvSpPr>
              <p:spPr bwMode="auto">
                <a:xfrm flipV="1">
                  <a:off x="4632" y="3852"/>
                  <a:ext cx="0" cy="90"/>
                </a:xfrm>
                <a:prstGeom prst="line">
                  <a:avLst/>
                </a:prstGeom>
                <a:noFill/>
                <a:ln w="28575">
                  <a:solidFill>
                    <a:srgbClr val="FF3300"/>
                  </a:solidFill>
                  <a:round/>
                  <a:headEnd/>
                  <a:tailEnd/>
                </a:ln>
              </p:spPr>
              <p:txBody>
                <a:bodyPr/>
                <a:lstStyle/>
                <a:p>
                  <a:endParaRPr lang="de-DE"/>
                </a:p>
              </p:txBody>
            </p:sp>
          </p:grpSp>
        </p:grpSp>
      </p:grpSp>
      <p:sp>
        <p:nvSpPr>
          <p:cNvPr id="1672455" name="Line 263"/>
          <p:cNvSpPr>
            <a:spLocks noChangeShapeType="1"/>
          </p:cNvSpPr>
          <p:nvPr/>
        </p:nvSpPr>
        <p:spPr bwMode="auto">
          <a:xfrm flipH="1">
            <a:off x="9084046" y="3155058"/>
            <a:ext cx="474453" cy="469163"/>
          </a:xfrm>
          <a:prstGeom prst="line">
            <a:avLst/>
          </a:prstGeom>
          <a:noFill/>
          <a:ln w="57150">
            <a:solidFill>
              <a:schemeClr val="tx1"/>
            </a:solidFill>
            <a:round/>
            <a:headEnd/>
            <a:tailEnd type="triangle" w="med" len="med"/>
          </a:ln>
        </p:spPr>
        <p:txBody>
          <a:bodyPr wrap="square" tIns="91440" bIns="91440" anchor="ctr">
            <a:spAutoFit/>
          </a:bodyPr>
          <a:lstStyle/>
          <a:p>
            <a:endParaRPr lang="de-DE"/>
          </a:p>
        </p:txBody>
      </p:sp>
      <p:sp>
        <p:nvSpPr>
          <p:cNvPr id="3151" name="Rounded Rectangle 3150"/>
          <p:cNvSpPr/>
          <p:nvPr/>
        </p:nvSpPr>
        <p:spPr>
          <a:xfrm>
            <a:off x="9469319" y="2371882"/>
            <a:ext cx="1214384" cy="849832"/>
          </a:xfrm>
          <a:prstGeom prst="roundRect">
            <a:avLst/>
          </a:prstGeom>
          <a:solidFill>
            <a:srgbClr val="FFCC99"/>
          </a:solidFill>
          <a:ln>
            <a:solidFill>
              <a:srgbClr val="964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b="1" dirty="0">
                <a:solidFill>
                  <a:schemeClr val="tx1"/>
                </a:solidFill>
                <a:latin typeface="Arial" pitchFamily="34" charset="0"/>
                <a:cs typeface="Arial" pitchFamily="34" charset="0"/>
              </a:rPr>
              <a:t>Finite</a:t>
            </a:r>
            <a:br>
              <a:rPr lang="de-DE" sz="1600" b="1" dirty="0">
                <a:solidFill>
                  <a:schemeClr val="tx1"/>
                </a:solidFill>
                <a:latin typeface="Arial" pitchFamily="34" charset="0"/>
                <a:cs typeface="Arial" pitchFamily="34" charset="0"/>
              </a:rPr>
            </a:br>
            <a:r>
              <a:rPr lang="de-DE" sz="1600" b="1" dirty="0">
                <a:solidFill>
                  <a:schemeClr val="tx1"/>
                </a:solidFill>
                <a:latin typeface="Arial" pitchFamily="34" charset="0"/>
                <a:cs typeface="Arial" pitchFamily="34" charset="0"/>
              </a:rPr>
              <a:t>Element</a:t>
            </a:r>
            <a:br>
              <a:rPr lang="de-DE" sz="1600" b="1" dirty="0">
                <a:solidFill>
                  <a:schemeClr val="tx1"/>
                </a:solidFill>
                <a:latin typeface="Arial" pitchFamily="34" charset="0"/>
                <a:cs typeface="Arial" pitchFamily="34" charset="0"/>
              </a:rPr>
            </a:br>
            <a:r>
              <a:rPr lang="de-DE" sz="1600" b="1" dirty="0">
                <a:solidFill>
                  <a:schemeClr val="tx1"/>
                </a:solidFill>
                <a:latin typeface="Arial" pitchFamily="34" charset="0"/>
                <a:cs typeface="Arial" pitchFamily="34" charset="0"/>
              </a:rPr>
              <a:t>Software</a:t>
            </a:r>
          </a:p>
        </p:txBody>
      </p:sp>
    </p:spTree>
    <p:extLst>
      <p:ext uri="{BB962C8B-B14F-4D97-AF65-F5344CB8AC3E}">
        <p14:creationId xmlns:p14="http://schemas.microsoft.com/office/powerpoint/2010/main" val="26174438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Step 2 – Create CAD and FEA Models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2743200"/>
            <a:ext cx="6096000" cy="271427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3810000"/>
            <a:ext cx="5962366" cy="2743200"/>
          </a:xfrm>
          <a:prstGeom prst="rect">
            <a:avLst/>
          </a:prstGeom>
        </p:spPr>
      </p:pic>
      <p:sp>
        <p:nvSpPr>
          <p:cNvPr id="7" name="Content Placeholder 3"/>
          <p:cNvSpPr>
            <a:spLocks noGrp="1"/>
          </p:cNvSpPr>
          <p:nvPr>
            <p:ph idx="1"/>
          </p:nvPr>
        </p:nvSpPr>
        <p:spPr>
          <a:xfrm>
            <a:off x="609602" y="1600200"/>
            <a:ext cx="10769600" cy="914400"/>
          </a:xfrm>
        </p:spPr>
        <p:txBody>
          <a:bodyPr/>
          <a:lstStyle/>
          <a:p>
            <a:r>
              <a:rPr lang="en-US" dirty="0"/>
              <a:t>Reference frame consistent between various models</a:t>
            </a:r>
          </a:p>
        </p:txBody>
      </p:sp>
      <p:sp>
        <p:nvSpPr>
          <p:cNvPr id="8" name="TextBox 7"/>
          <p:cNvSpPr txBox="1"/>
          <p:nvPr/>
        </p:nvSpPr>
        <p:spPr>
          <a:xfrm>
            <a:off x="1752600" y="3409890"/>
            <a:ext cx="1553630" cy="400110"/>
          </a:xfrm>
          <a:prstGeom prst="rect">
            <a:avLst/>
          </a:prstGeom>
          <a:noFill/>
        </p:spPr>
        <p:txBody>
          <a:bodyPr wrap="none" rtlCol="0">
            <a:spAutoFit/>
          </a:bodyPr>
          <a:lstStyle/>
          <a:p>
            <a:r>
              <a:rPr lang="en-US" sz="2000" b="1" dirty="0">
                <a:solidFill>
                  <a:schemeClr val="tx2"/>
                </a:solidFill>
                <a:latin typeface="Arial" pitchFamily="34" charset="0"/>
                <a:cs typeface="Arial" pitchFamily="34" charset="0"/>
              </a:rPr>
              <a:t>CAD Model</a:t>
            </a:r>
          </a:p>
        </p:txBody>
      </p:sp>
      <p:sp>
        <p:nvSpPr>
          <p:cNvPr id="9" name="TextBox 8"/>
          <p:cNvSpPr txBox="1"/>
          <p:nvPr/>
        </p:nvSpPr>
        <p:spPr>
          <a:xfrm>
            <a:off x="8367963" y="5257422"/>
            <a:ext cx="1500860" cy="400110"/>
          </a:xfrm>
          <a:prstGeom prst="rect">
            <a:avLst/>
          </a:prstGeom>
          <a:noFill/>
        </p:spPr>
        <p:txBody>
          <a:bodyPr wrap="none" rtlCol="0">
            <a:spAutoFit/>
          </a:bodyPr>
          <a:lstStyle/>
          <a:p>
            <a:r>
              <a:rPr lang="en-US" sz="2000" b="1" dirty="0">
                <a:solidFill>
                  <a:schemeClr val="tx2"/>
                </a:solidFill>
                <a:latin typeface="Arial" pitchFamily="34" charset="0"/>
                <a:cs typeface="Arial" pitchFamily="34" charset="0"/>
              </a:rPr>
              <a:t>FEA Model</a:t>
            </a:r>
          </a:p>
        </p:txBody>
      </p:sp>
    </p:spTree>
    <p:extLst>
      <p:ext uri="{BB962C8B-B14F-4D97-AF65-F5344CB8AC3E}">
        <p14:creationId xmlns:p14="http://schemas.microsoft.com/office/powerpoint/2010/main" val="9577541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Step 3 – If Necessary, Add 6-Dof Nodes to the FE Model</a:t>
            </a:r>
          </a:p>
        </p:txBody>
      </p:sp>
      <p:sp>
        <p:nvSpPr>
          <p:cNvPr id="4" name="Content Placeholder 3"/>
          <p:cNvSpPr>
            <a:spLocks noGrp="1"/>
          </p:cNvSpPr>
          <p:nvPr>
            <p:ph idx="1"/>
          </p:nvPr>
        </p:nvSpPr>
        <p:spPr>
          <a:xfrm>
            <a:off x="609602" y="2133600"/>
            <a:ext cx="5333998" cy="4038600"/>
          </a:xfrm>
        </p:spPr>
        <p:txBody>
          <a:bodyPr/>
          <a:lstStyle/>
          <a:p>
            <a:r>
              <a:rPr lang="en-US" dirty="0"/>
              <a:t>For compatibility with the multibody system, the FEA substructure must have 6-dof nodes</a:t>
            </a:r>
          </a:p>
          <a:p>
            <a:pPr lvl="1"/>
            <a:endParaRPr lang="en-US" dirty="0"/>
          </a:p>
          <a:p>
            <a:pPr lvl="1"/>
            <a:r>
              <a:rPr lang="en-US" dirty="0"/>
              <a:t>3-D beam or shell elements</a:t>
            </a:r>
          </a:p>
          <a:p>
            <a:pPr lvl="1"/>
            <a:endParaRPr lang="en-US" dirty="0"/>
          </a:p>
          <a:p>
            <a:pPr lvl="1"/>
            <a:r>
              <a:rPr lang="en-US" dirty="0"/>
              <a:t>Individual 6-dof nodes, properly constrained to other nodes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0800" y="1717999"/>
            <a:ext cx="5682157" cy="4454201"/>
          </a:xfrm>
          <a:prstGeom prst="rect">
            <a:avLst/>
          </a:prstGeom>
        </p:spPr>
      </p:pic>
      <p:sp>
        <p:nvSpPr>
          <p:cNvPr id="6" name="Oval 5"/>
          <p:cNvSpPr/>
          <p:nvPr/>
        </p:nvSpPr>
        <p:spPr>
          <a:xfrm>
            <a:off x="7153469" y="2447731"/>
            <a:ext cx="182880" cy="18288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7" name="Oval 6"/>
          <p:cNvSpPr/>
          <p:nvPr/>
        </p:nvSpPr>
        <p:spPr>
          <a:xfrm>
            <a:off x="11125200" y="4761723"/>
            <a:ext cx="182880" cy="18288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8" name="TextBox 7"/>
          <p:cNvSpPr txBox="1"/>
          <p:nvPr/>
        </p:nvSpPr>
        <p:spPr>
          <a:xfrm>
            <a:off x="6556503" y="3686658"/>
            <a:ext cx="982961" cy="400110"/>
          </a:xfrm>
          <a:prstGeom prst="rect">
            <a:avLst/>
          </a:prstGeom>
          <a:noFill/>
        </p:spPr>
        <p:txBody>
          <a:bodyPr wrap="none" rtlCol="0">
            <a:spAutoFit/>
          </a:bodyPr>
          <a:lstStyle/>
          <a:p>
            <a:r>
              <a:rPr lang="en-US" sz="2000" b="1" dirty="0">
                <a:solidFill>
                  <a:schemeClr val="tx2"/>
                </a:solidFill>
                <a:latin typeface="Arial" pitchFamily="34" charset="0"/>
                <a:cs typeface="Arial" pitchFamily="34" charset="0"/>
              </a:rPr>
              <a:t>Spider</a:t>
            </a:r>
          </a:p>
        </p:txBody>
      </p:sp>
      <p:sp>
        <p:nvSpPr>
          <p:cNvPr id="9" name="TextBox 8"/>
          <p:cNvSpPr txBox="1"/>
          <p:nvPr/>
        </p:nvSpPr>
        <p:spPr>
          <a:xfrm>
            <a:off x="10780531" y="3012276"/>
            <a:ext cx="1055097" cy="707886"/>
          </a:xfrm>
          <a:prstGeom prst="rect">
            <a:avLst/>
          </a:prstGeom>
          <a:noFill/>
        </p:spPr>
        <p:txBody>
          <a:bodyPr wrap="none" rtlCol="0">
            <a:spAutoFit/>
          </a:bodyPr>
          <a:lstStyle/>
          <a:p>
            <a:pPr algn="ctr"/>
            <a:r>
              <a:rPr lang="en-US" sz="2000" b="1" dirty="0">
                <a:solidFill>
                  <a:schemeClr val="tx2"/>
                </a:solidFill>
                <a:latin typeface="Arial" pitchFamily="34" charset="0"/>
                <a:cs typeface="Arial" pitchFamily="34" charset="0"/>
              </a:rPr>
              <a:t>Rigid</a:t>
            </a:r>
          </a:p>
          <a:p>
            <a:pPr algn="ctr"/>
            <a:r>
              <a:rPr lang="en-US" sz="2000" b="1" dirty="0">
                <a:solidFill>
                  <a:schemeClr val="tx2"/>
                </a:solidFill>
                <a:latin typeface="Arial" pitchFamily="34" charset="0"/>
                <a:cs typeface="Arial" pitchFamily="34" charset="0"/>
              </a:rPr>
              <a:t>Region</a:t>
            </a:r>
          </a:p>
        </p:txBody>
      </p:sp>
      <p:sp>
        <p:nvSpPr>
          <p:cNvPr id="16" name="Freeform 15"/>
          <p:cNvSpPr/>
          <p:nvPr/>
        </p:nvSpPr>
        <p:spPr>
          <a:xfrm>
            <a:off x="6547173" y="2593910"/>
            <a:ext cx="469447" cy="1073021"/>
          </a:xfrm>
          <a:custGeom>
            <a:avLst/>
            <a:gdLst>
              <a:gd name="connsiteX0" fmla="*/ 254843 w 469447"/>
              <a:gd name="connsiteY0" fmla="*/ 1073021 h 1073021"/>
              <a:gd name="connsiteX1" fmla="*/ 30909 w 469447"/>
              <a:gd name="connsiteY1" fmla="*/ 634482 h 1073021"/>
              <a:gd name="connsiteX2" fmla="*/ 49570 w 469447"/>
              <a:gd name="connsiteY2" fmla="*/ 261257 h 1073021"/>
              <a:gd name="connsiteX3" fmla="*/ 469447 w 469447"/>
              <a:gd name="connsiteY3" fmla="*/ 0 h 1073021"/>
              <a:gd name="connsiteX4" fmla="*/ 469447 w 469447"/>
              <a:gd name="connsiteY4" fmla="*/ 0 h 1073021"/>
              <a:gd name="connsiteX5" fmla="*/ 469447 w 469447"/>
              <a:gd name="connsiteY5" fmla="*/ 0 h 1073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447" h="1073021">
                <a:moveTo>
                  <a:pt x="254843" y="1073021"/>
                </a:moveTo>
                <a:cubicBezTo>
                  <a:pt x="159982" y="921398"/>
                  <a:pt x="65121" y="769776"/>
                  <a:pt x="30909" y="634482"/>
                </a:cubicBezTo>
                <a:cubicBezTo>
                  <a:pt x="-3303" y="499188"/>
                  <a:pt x="-23520" y="367004"/>
                  <a:pt x="49570" y="261257"/>
                </a:cubicBezTo>
                <a:cubicBezTo>
                  <a:pt x="122660" y="155510"/>
                  <a:pt x="469447" y="0"/>
                  <a:pt x="469447" y="0"/>
                </a:cubicBezTo>
                <a:lnTo>
                  <a:pt x="469447" y="0"/>
                </a:lnTo>
                <a:lnTo>
                  <a:pt x="469447" y="0"/>
                </a:lnTo>
              </a:path>
            </a:pathLst>
          </a:custGeom>
          <a:noFill/>
          <a:ln w="38100">
            <a:solidFill>
              <a:schemeClr val="tx2"/>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flipH="1" flipV="1">
            <a:off x="11506200" y="3720162"/>
            <a:ext cx="279400" cy="1015928"/>
          </a:xfrm>
          <a:custGeom>
            <a:avLst/>
            <a:gdLst>
              <a:gd name="connsiteX0" fmla="*/ 254843 w 469447"/>
              <a:gd name="connsiteY0" fmla="*/ 1073021 h 1073021"/>
              <a:gd name="connsiteX1" fmla="*/ 30909 w 469447"/>
              <a:gd name="connsiteY1" fmla="*/ 634482 h 1073021"/>
              <a:gd name="connsiteX2" fmla="*/ 49570 w 469447"/>
              <a:gd name="connsiteY2" fmla="*/ 261257 h 1073021"/>
              <a:gd name="connsiteX3" fmla="*/ 469447 w 469447"/>
              <a:gd name="connsiteY3" fmla="*/ 0 h 1073021"/>
              <a:gd name="connsiteX4" fmla="*/ 469447 w 469447"/>
              <a:gd name="connsiteY4" fmla="*/ 0 h 1073021"/>
              <a:gd name="connsiteX5" fmla="*/ 469447 w 469447"/>
              <a:gd name="connsiteY5" fmla="*/ 0 h 1073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447" h="1073021">
                <a:moveTo>
                  <a:pt x="254843" y="1073021"/>
                </a:moveTo>
                <a:cubicBezTo>
                  <a:pt x="159982" y="921398"/>
                  <a:pt x="65121" y="769776"/>
                  <a:pt x="30909" y="634482"/>
                </a:cubicBezTo>
                <a:cubicBezTo>
                  <a:pt x="-3303" y="499188"/>
                  <a:pt x="-23520" y="367004"/>
                  <a:pt x="49570" y="261257"/>
                </a:cubicBezTo>
                <a:cubicBezTo>
                  <a:pt x="122660" y="155510"/>
                  <a:pt x="469447" y="0"/>
                  <a:pt x="469447" y="0"/>
                </a:cubicBezTo>
                <a:lnTo>
                  <a:pt x="469447" y="0"/>
                </a:lnTo>
                <a:lnTo>
                  <a:pt x="469447" y="0"/>
                </a:lnTo>
              </a:path>
            </a:pathLst>
          </a:custGeom>
          <a:noFill/>
          <a:ln w="38100">
            <a:solidFill>
              <a:schemeClr val="tx2"/>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05742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Step 4 – Choose the Connection Points for the Multibody System</a:t>
            </a:r>
          </a:p>
        </p:txBody>
      </p:sp>
      <p:sp>
        <p:nvSpPr>
          <p:cNvPr id="4" name="Content Placeholder 3"/>
          <p:cNvSpPr>
            <a:spLocks noGrp="1"/>
          </p:cNvSpPr>
          <p:nvPr>
            <p:ph idx="1"/>
          </p:nvPr>
        </p:nvSpPr>
        <p:spPr>
          <a:xfrm>
            <a:off x="609602" y="1600200"/>
            <a:ext cx="10769600" cy="1524000"/>
          </a:xfrm>
        </p:spPr>
        <p:txBody>
          <a:bodyPr/>
          <a:lstStyle/>
          <a:p>
            <a:r>
              <a:rPr lang="en-US" dirty="0"/>
              <a:t>For attaching joints, bodies, constraints, forces, etc.</a:t>
            </a:r>
          </a:p>
          <a:p>
            <a:r>
              <a:rPr lang="en-US" dirty="0"/>
              <a:t>For visualization, sensing, etc.</a:t>
            </a:r>
          </a:p>
          <a:p>
            <a:r>
              <a:rPr lang="en-US" dirty="0"/>
              <a:t>Ordering must be consistent between all data structures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3581400"/>
            <a:ext cx="7358922" cy="3276600"/>
          </a:xfrm>
          <a:prstGeom prst="rect">
            <a:avLst/>
          </a:prstGeom>
        </p:spPr>
      </p:pic>
      <p:sp>
        <p:nvSpPr>
          <p:cNvPr id="6" name="Oval 5"/>
          <p:cNvSpPr/>
          <p:nvPr/>
        </p:nvSpPr>
        <p:spPr>
          <a:xfrm>
            <a:off x="8554614" y="5229031"/>
            <a:ext cx="182880" cy="18288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7" name="Oval 6"/>
          <p:cNvSpPr/>
          <p:nvPr/>
        </p:nvSpPr>
        <p:spPr>
          <a:xfrm>
            <a:off x="6029858" y="5090936"/>
            <a:ext cx="182880" cy="18288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8" name="Oval 7"/>
          <p:cNvSpPr/>
          <p:nvPr/>
        </p:nvSpPr>
        <p:spPr>
          <a:xfrm>
            <a:off x="3371462" y="4343400"/>
            <a:ext cx="182880" cy="18288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2" name="TextBox 1"/>
          <p:cNvSpPr txBox="1"/>
          <p:nvPr/>
        </p:nvSpPr>
        <p:spPr>
          <a:xfrm>
            <a:off x="4419600" y="3661057"/>
            <a:ext cx="484428" cy="400110"/>
          </a:xfrm>
          <a:prstGeom prst="rect">
            <a:avLst/>
          </a:prstGeom>
          <a:noFill/>
        </p:spPr>
        <p:txBody>
          <a:bodyPr wrap="none" rtlCol="0">
            <a:spAutoFit/>
          </a:bodyPr>
          <a:lstStyle/>
          <a:p>
            <a:r>
              <a:rPr lang="en-US" sz="2000" b="1" dirty="0">
                <a:solidFill>
                  <a:schemeClr val="accent2">
                    <a:lumMod val="60000"/>
                    <a:lumOff val="40000"/>
                  </a:schemeClr>
                </a:solidFill>
                <a:latin typeface="Arial" pitchFamily="34" charset="0"/>
                <a:cs typeface="Arial" pitchFamily="34" charset="0"/>
              </a:rPr>
              <a:t>F1</a:t>
            </a:r>
          </a:p>
        </p:txBody>
      </p:sp>
      <p:sp>
        <p:nvSpPr>
          <p:cNvPr id="9" name="TextBox 8"/>
          <p:cNvSpPr txBox="1"/>
          <p:nvPr/>
        </p:nvSpPr>
        <p:spPr>
          <a:xfrm>
            <a:off x="6838683" y="4402978"/>
            <a:ext cx="484428" cy="400110"/>
          </a:xfrm>
          <a:prstGeom prst="rect">
            <a:avLst/>
          </a:prstGeom>
          <a:noFill/>
        </p:spPr>
        <p:txBody>
          <a:bodyPr wrap="none" rtlCol="0">
            <a:spAutoFit/>
          </a:bodyPr>
          <a:lstStyle/>
          <a:p>
            <a:r>
              <a:rPr lang="en-US" sz="2000" b="1" dirty="0">
                <a:solidFill>
                  <a:schemeClr val="accent2">
                    <a:lumMod val="60000"/>
                    <a:lumOff val="40000"/>
                  </a:schemeClr>
                </a:solidFill>
                <a:latin typeface="Arial" pitchFamily="34" charset="0"/>
                <a:cs typeface="Arial" pitchFamily="34" charset="0"/>
              </a:rPr>
              <a:t>F2</a:t>
            </a:r>
          </a:p>
        </p:txBody>
      </p:sp>
      <p:sp>
        <p:nvSpPr>
          <p:cNvPr id="10" name="TextBox 9"/>
          <p:cNvSpPr txBox="1"/>
          <p:nvPr/>
        </p:nvSpPr>
        <p:spPr>
          <a:xfrm>
            <a:off x="9220200" y="4622797"/>
            <a:ext cx="484428" cy="400110"/>
          </a:xfrm>
          <a:prstGeom prst="rect">
            <a:avLst/>
          </a:prstGeom>
          <a:noFill/>
        </p:spPr>
        <p:txBody>
          <a:bodyPr wrap="none" rtlCol="0">
            <a:spAutoFit/>
          </a:bodyPr>
          <a:lstStyle/>
          <a:p>
            <a:r>
              <a:rPr lang="en-US" sz="2000" b="1" dirty="0">
                <a:solidFill>
                  <a:schemeClr val="accent2">
                    <a:lumMod val="60000"/>
                    <a:lumOff val="40000"/>
                  </a:schemeClr>
                </a:solidFill>
                <a:latin typeface="Arial" pitchFamily="34" charset="0"/>
                <a:cs typeface="Arial" pitchFamily="34" charset="0"/>
              </a:rPr>
              <a:t>F3</a:t>
            </a:r>
          </a:p>
        </p:txBody>
      </p:sp>
      <p:cxnSp>
        <p:nvCxnSpPr>
          <p:cNvPr id="12" name="Straight Arrow Connector 11"/>
          <p:cNvCxnSpPr/>
          <p:nvPr/>
        </p:nvCxnSpPr>
        <p:spPr>
          <a:xfrm flipH="1">
            <a:off x="3609178" y="3962400"/>
            <a:ext cx="805499" cy="403567"/>
          </a:xfrm>
          <a:prstGeom prst="straightConnector1">
            <a:avLst/>
          </a:prstGeom>
          <a:ln w="38100">
            <a:solidFill>
              <a:schemeClr val="accent2">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6226651" y="4724400"/>
            <a:ext cx="631349" cy="386477"/>
          </a:xfrm>
          <a:prstGeom prst="straightConnector1">
            <a:avLst/>
          </a:prstGeom>
          <a:ln w="38100">
            <a:solidFill>
              <a:schemeClr val="accent2">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8755089" y="4953000"/>
            <a:ext cx="465111" cy="320816"/>
          </a:xfrm>
          <a:prstGeom prst="straightConnector1">
            <a:avLst/>
          </a:prstGeom>
          <a:ln w="38100">
            <a:solidFill>
              <a:schemeClr val="accent2">
                <a:lumMod val="60000"/>
                <a:lumOff val="40000"/>
              </a:schemeClr>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90997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Step 5 – Generate the Craig-Bampton Reduced Model</a:t>
            </a:r>
          </a:p>
        </p:txBody>
      </p:sp>
      <p:sp>
        <p:nvSpPr>
          <p:cNvPr id="4" name="Content Placeholder 3"/>
          <p:cNvSpPr>
            <a:spLocks noGrp="1"/>
          </p:cNvSpPr>
          <p:nvPr>
            <p:ph idx="1"/>
          </p:nvPr>
        </p:nvSpPr>
        <p:spPr/>
        <p:txBody>
          <a:bodyPr/>
          <a:lstStyle/>
          <a:p>
            <a:r>
              <a:rPr lang="en-US" dirty="0"/>
              <a:t>To create the substructure, select:</a:t>
            </a:r>
          </a:p>
          <a:p>
            <a:pPr lvl="1"/>
            <a:r>
              <a:rPr lang="en-US" dirty="0"/>
              <a:t>Nodes to retain</a:t>
            </a:r>
          </a:p>
          <a:p>
            <a:pPr lvl="1"/>
            <a:r>
              <a:rPr lang="en-US" dirty="0"/>
              <a:t>Number of dynamic vibration modes to include</a:t>
            </a:r>
          </a:p>
          <a:p>
            <a:endParaRPr lang="en-US" dirty="0"/>
          </a:p>
          <a:p>
            <a:r>
              <a:rPr lang="en-US" dirty="0"/>
              <a:t>This process generates:</a:t>
            </a:r>
          </a:p>
          <a:p>
            <a:pPr lvl="1"/>
            <a:r>
              <a:rPr lang="en-US" dirty="0"/>
              <a:t>Reduced mass matrix M</a:t>
            </a:r>
          </a:p>
          <a:p>
            <a:pPr lvl="1"/>
            <a:r>
              <a:rPr lang="en-US" dirty="0"/>
              <a:t>Reduced stiffness matrix K</a:t>
            </a:r>
          </a:p>
          <a:p>
            <a:pPr lvl="1"/>
            <a:r>
              <a:rPr lang="en-US" dirty="0"/>
              <a:t>Optionally, a recovery matrix (not needed for simulation)</a:t>
            </a:r>
          </a:p>
        </p:txBody>
      </p:sp>
    </p:spTree>
    <p:extLst>
      <p:ext uri="{BB962C8B-B14F-4D97-AF65-F5344CB8AC3E}">
        <p14:creationId xmlns:p14="http://schemas.microsoft.com/office/powerpoint/2010/main" val="3010254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Step 6 – Generate Other Required Data</a:t>
            </a:r>
          </a:p>
        </p:txBody>
      </p:sp>
      <p:sp>
        <p:nvSpPr>
          <p:cNvPr id="4" name="Content Placeholder 3"/>
          <p:cNvSpPr>
            <a:spLocks noGrp="1"/>
          </p:cNvSpPr>
          <p:nvPr>
            <p:ph idx="1"/>
          </p:nvPr>
        </p:nvSpPr>
        <p:spPr/>
        <p:txBody>
          <a:bodyPr/>
          <a:lstStyle/>
          <a:p>
            <a:r>
              <a:rPr lang="en-US" dirty="0"/>
              <a:t>Other data derived from the CAD and FEA models:</a:t>
            </a:r>
          </a:p>
          <a:p>
            <a:pPr lvl="1"/>
            <a:r>
              <a:rPr lang="en-US" dirty="0"/>
              <a:t>CAD file in STL or STEP format</a:t>
            </a:r>
          </a:p>
          <a:p>
            <a:pPr lvl="1"/>
            <a:r>
              <a:rPr lang="en-US" dirty="0"/>
              <a:t>Array of interface frame coordinates</a:t>
            </a:r>
          </a:p>
          <a:p>
            <a:pPr lvl="1"/>
            <a:r>
              <a:rPr lang="en-US" dirty="0"/>
              <a:t>Inertia properties of the </a:t>
            </a:r>
            <a:r>
              <a:rPr lang="en-US" dirty="0" err="1"/>
              <a:t>undeformed</a:t>
            </a:r>
            <a:r>
              <a:rPr lang="en-US" dirty="0"/>
              <a:t> body (mass, com, </a:t>
            </a:r>
            <a:r>
              <a:rPr lang="en-US" dirty="0" err="1"/>
              <a:t>moi</a:t>
            </a:r>
            <a:r>
              <a:rPr lang="en-US" dirty="0"/>
              <a:t>, poi)</a:t>
            </a:r>
          </a:p>
          <a:p>
            <a:endParaRPr lang="en-US" dirty="0"/>
          </a:p>
          <a:p>
            <a:r>
              <a:rPr lang="en-US" dirty="0"/>
              <a:t>Array mapping interface frame indices to </a:t>
            </a:r>
            <a:r>
              <a:rPr lang="en-US" dirty="0" err="1"/>
              <a:t>dof</a:t>
            </a:r>
            <a:r>
              <a:rPr lang="en-US" dirty="0"/>
              <a:t> indices in reduced </a:t>
            </a:r>
            <a:r>
              <a:rPr lang="en-US" dirty="0" err="1"/>
              <a:t>dof</a:t>
            </a:r>
            <a:r>
              <a:rPr lang="en-US" dirty="0"/>
              <a:t> vector</a:t>
            </a:r>
          </a:p>
          <a:p>
            <a:pPr lvl="1"/>
            <a:r>
              <a:rPr lang="en-US" dirty="0"/>
              <a:t>May be trivial if order matches in C-B substructure and multibody system</a:t>
            </a:r>
          </a:p>
        </p:txBody>
      </p:sp>
    </p:spTree>
    <p:extLst>
      <p:ext uri="{BB962C8B-B14F-4D97-AF65-F5344CB8AC3E}">
        <p14:creationId xmlns:p14="http://schemas.microsoft.com/office/powerpoint/2010/main" val="11493755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Step 7 – Add the Flexible Body Block to the Multibody System</a:t>
            </a:r>
          </a:p>
        </p:txBody>
      </p:sp>
      <p:sp>
        <p:nvSpPr>
          <p:cNvPr id="4" name="Content Placeholder 3"/>
          <p:cNvSpPr>
            <a:spLocks noGrp="1"/>
          </p:cNvSpPr>
          <p:nvPr>
            <p:ph idx="1"/>
          </p:nvPr>
        </p:nvSpPr>
        <p:spPr/>
        <p:txBody>
          <a:bodyPr/>
          <a:lstStyle/>
          <a:p>
            <a:r>
              <a:rPr lang="en-US" dirty="0"/>
              <a:t>Additional parameters may be required:</a:t>
            </a:r>
          </a:p>
          <a:p>
            <a:pPr lvl="1"/>
            <a:endParaRPr lang="en-US" dirty="0"/>
          </a:p>
          <a:p>
            <a:pPr lvl="1"/>
            <a:r>
              <a:rPr lang="en-US" dirty="0"/>
              <a:t>Simulation:</a:t>
            </a:r>
          </a:p>
          <a:p>
            <a:pPr lvl="2"/>
            <a:r>
              <a:rPr lang="en-US" dirty="0"/>
              <a:t>Filtering constant to break algebraic loops</a:t>
            </a:r>
          </a:p>
          <a:p>
            <a:pPr lvl="2"/>
            <a:r>
              <a:rPr lang="en-US" dirty="0"/>
              <a:t>Mass and inertia at the interface frames</a:t>
            </a:r>
          </a:p>
          <a:p>
            <a:pPr lvl="1"/>
            <a:endParaRPr lang="en-US" dirty="0"/>
          </a:p>
          <a:p>
            <a:pPr lvl="1"/>
            <a:r>
              <a:rPr lang="en-US" dirty="0"/>
              <a:t>Visualization:</a:t>
            </a:r>
          </a:p>
          <a:p>
            <a:pPr lvl="2"/>
            <a:r>
              <a:rPr lang="en-US" dirty="0"/>
              <a:t>Approximate in nature, so may need tweaking</a:t>
            </a:r>
          </a:p>
        </p:txBody>
      </p:sp>
    </p:spTree>
    <p:extLst>
      <p:ext uri="{BB962C8B-B14F-4D97-AF65-F5344CB8AC3E}">
        <p14:creationId xmlns:p14="http://schemas.microsoft.com/office/powerpoint/2010/main" val="10255517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Other Topics – Mass at Interface Frames</a:t>
            </a:r>
          </a:p>
        </p:txBody>
      </p:sp>
      <p:sp>
        <p:nvSpPr>
          <p:cNvPr id="4" name="Content Placeholder 3"/>
          <p:cNvSpPr>
            <a:spLocks noGrp="1"/>
          </p:cNvSpPr>
          <p:nvPr>
            <p:ph idx="1"/>
          </p:nvPr>
        </p:nvSpPr>
        <p:spPr/>
        <p:txBody>
          <a:bodyPr/>
          <a:lstStyle/>
          <a:p>
            <a:r>
              <a:rPr lang="en-US" dirty="0"/>
              <a:t>Since deflections are modeled through joints, degenerate mass errors can occur if the interface frames of the flexible body are directly connected to other joints or other elements such as constraints, forces, etc.</a:t>
            </a:r>
          </a:p>
          <a:p>
            <a:endParaRPr lang="en-US" dirty="0"/>
          </a:p>
          <a:p>
            <a:r>
              <a:rPr lang="en-US" dirty="0"/>
              <a:t>To address the issue</a:t>
            </a:r>
          </a:p>
          <a:p>
            <a:pPr marL="915540" lvl="1" indent="-457200">
              <a:buFont typeface="+mj-lt"/>
              <a:buAutoNum type="alphaLcPeriod"/>
            </a:pPr>
            <a:r>
              <a:rPr lang="en-US" dirty="0"/>
              <a:t>Use small negligible masses and inertias (how to pick sizes?)</a:t>
            </a:r>
          </a:p>
          <a:p>
            <a:pPr marL="915540" lvl="1" indent="-457200">
              <a:buFont typeface="+mj-lt"/>
              <a:buAutoNum type="alphaLcPeriod"/>
            </a:pPr>
            <a:r>
              <a:rPr lang="en-US" dirty="0"/>
              <a:t>Attach small but meaningful masses and inertias that represent something physical</a:t>
            </a:r>
          </a:p>
          <a:p>
            <a:pPr marL="915540" lvl="1" indent="-457200">
              <a:buFont typeface="+mj-lt"/>
              <a:buAutoNum type="alphaLcPeriod"/>
            </a:pPr>
            <a:r>
              <a:rPr lang="en-US" dirty="0"/>
              <a:t>Divide body into bigger chunks – mass and inertia are more evenly distributed</a:t>
            </a:r>
          </a:p>
        </p:txBody>
      </p:sp>
    </p:spTree>
    <p:extLst>
      <p:ext uri="{BB962C8B-B14F-4D97-AF65-F5344CB8AC3E}">
        <p14:creationId xmlns:p14="http://schemas.microsoft.com/office/powerpoint/2010/main" val="1065882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Other Topics – Mass at Interface Frames</a:t>
            </a:r>
          </a:p>
        </p:txBody>
      </p:sp>
      <p:sp>
        <p:nvSpPr>
          <p:cNvPr id="4" name="Content Placeholder 3"/>
          <p:cNvSpPr>
            <a:spLocks noGrp="1"/>
          </p:cNvSpPr>
          <p:nvPr>
            <p:ph idx="1"/>
          </p:nvPr>
        </p:nvSpPr>
        <p:spPr>
          <a:xfrm>
            <a:off x="609602" y="1600200"/>
            <a:ext cx="10769600" cy="1828800"/>
          </a:xfrm>
        </p:spPr>
        <p:txBody>
          <a:bodyPr/>
          <a:lstStyle/>
          <a:p>
            <a:r>
              <a:rPr lang="en-US" dirty="0"/>
              <a:t>Use small negligible masses and inertias</a:t>
            </a:r>
          </a:p>
          <a:p>
            <a:pPr lvl="1"/>
            <a:r>
              <a:rPr lang="en-US" dirty="0"/>
              <a:t>Does not correspond to any meaningfully modeled aspect of the system</a:t>
            </a:r>
          </a:p>
          <a:p>
            <a:pPr lvl="1"/>
            <a:r>
              <a:rPr lang="en-US" dirty="0"/>
              <a:t>Small enough to have negligible effect on the dynamics</a:t>
            </a:r>
          </a:p>
          <a:p>
            <a:pPr lvl="1"/>
            <a:r>
              <a:rPr lang="en-US" dirty="0"/>
              <a:t>Large enough to avoid degenerate mass errors or slowness of simulation</a:t>
            </a:r>
          </a:p>
        </p:txBody>
      </p:sp>
    </p:spTree>
    <p:extLst>
      <p:ext uri="{BB962C8B-B14F-4D97-AF65-F5344CB8AC3E}">
        <p14:creationId xmlns:p14="http://schemas.microsoft.com/office/powerpoint/2010/main" val="4392572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Other Topics – Mass at Interface Frames</a:t>
            </a:r>
          </a:p>
        </p:txBody>
      </p:sp>
      <p:sp>
        <p:nvSpPr>
          <p:cNvPr id="4" name="Content Placeholder 3"/>
          <p:cNvSpPr>
            <a:spLocks noGrp="1"/>
          </p:cNvSpPr>
          <p:nvPr>
            <p:ph idx="1"/>
          </p:nvPr>
        </p:nvSpPr>
        <p:spPr>
          <a:xfrm>
            <a:off x="609602" y="1600200"/>
            <a:ext cx="10769600" cy="914400"/>
          </a:xfrm>
        </p:spPr>
        <p:txBody>
          <a:bodyPr/>
          <a:lstStyle/>
          <a:p>
            <a:r>
              <a:rPr lang="en-US" dirty="0"/>
              <a:t>Attach small but meaningful masses and inertias that represent something physical: collars, pins, connectors, part ends, etc.</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191000"/>
            <a:ext cx="5838093" cy="23622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7400" y="3048000"/>
            <a:ext cx="5953943" cy="2454070"/>
          </a:xfrm>
          <a:prstGeom prst="rect">
            <a:avLst/>
          </a:prstGeom>
        </p:spPr>
      </p:pic>
      <p:sp>
        <p:nvSpPr>
          <p:cNvPr id="6" name="TextBox 5"/>
          <p:cNvSpPr txBox="1"/>
          <p:nvPr/>
        </p:nvSpPr>
        <p:spPr>
          <a:xfrm>
            <a:off x="2590800" y="3657600"/>
            <a:ext cx="1709122" cy="400110"/>
          </a:xfrm>
          <a:prstGeom prst="rect">
            <a:avLst/>
          </a:prstGeom>
          <a:noFill/>
        </p:spPr>
        <p:txBody>
          <a:bodyPr wrap="none" rtlCol="0">
            <a:spAutoFit/>
          </a:bodyPr>
          <a:lstStyle/>
          <a:p>
            <a:r>
              <a:rPr lang="en-US" sz="2000" b="1" dirty="0">
                <a:solidFill>
                  <a:schemeClr val="tx2"/>
                </a:solidFill>
                <a:latin typeface="Arial" pitchFamily="34" charset="0"/>
                <a:cs typeface="Arial" pitchFamily="34" charset="0"/>
              </a:rPr>
              <a:t>Rigid Pieces</a:t>
            </a:r>
          </a:p>
        </p:txBody>
      </p:sp>
      <p:cxnSp>
        <p:nvCxnSpPr>
          <p:cNvPr id="7" name="Straight Arrow Connector 6"/>
          <p:cNvCxnSpPr/>
          <p:nvPr/>
        </p:nvCxnSpPr>
        <p:spPr>
          <a:xfrm flipH="1">
            <a:off x="1524001" y="4158343"/>
            <a:ext cx="1523999" cy="318475"/>
          </a:xfrm>
          <a:prstGeom prst="straightConnector1">
            <a:avLst/>
          </a:prstGeom>
          <a:ln w="381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3733800" y="4158343"/>
            <a:ext cx="1524000" cy="1143000"/>
          </a:xfrm>
          <a:prstGeom prst="straightConnector1">
            <a:avLst/>
          </a:prstGeom>
          <a:ln w="381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610600" y="2563855"/>
            <a:ext cx="1709122" cy="400110"/>
          </a:xfrm>
          <a:prstGeom prst="rect">
            <a:avLst/>
          </a:prstGeom>
          <a:noFill/>
        </p:spPr>
        <p:txBody>
          <a:bodyPr wrap="none" rtlCol="0">
            <a:spAutoFit/>
          </a:bodyPr>
          <a:lstStyle/>
          <a:p>
            <a:r>
              <a:rPr lang="en-US" sz="2000" b="1" dirty="0">
                <a:solidFill>
                  <a:schemeClr val="tx2"/>
                </a:solidFill>
                <a:latin typeface="Arial" pitchFamily="34" charset="0"/>
                <a:cs typeface="Arial" pitchFamily="34" charset="0"/>
              </a:rPr>
              <a:t>Rigid Pieces</a:t>
            </a:r>
          </a:p>
        </p:txBody>
      </p:sp>
      <p:cxnSp>
        <p:nvCxnSpPr>
          <p:cNvPr id="13" name="Straight Arrow Connector 12"/>
          <p:cNvCxnSpPr/>
          <p:nvPr/>
        </p:nvCxnSpPr>
        <p:spPr>
          <a:xfrm flipH="1">
            <a:off x="7543800" y="3048000"/>
            <a:ext cx="1523999" cy="318475"/>
          </a:xfrm>
          <a:prstGeom prst="straightConnector1">
            <a:avLst/>
          </a:prstGeom>
          <a:ln w="381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571893" y="3048000"/>
            <a:ext cx="1172306" cy="1227035"/>
          </a:xfrm>
          <a:prstGeom prst="straightConnector1">
            <a:avLst/>
          </a:prstGeom>
          <a:ln w="381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98106" y="6044644"/>
            <a:ext cx="1851789" cy="707886"/>
          </a:xfrm>
          <a:prstGeom prst="rect">
            <a:avLst/>
          </a:prstGeom>
          <a:noFill/>
        </p:spPr>
        <p:txBody>
          <a:bodyPr wrap="none" rtlCol="0">
            <a:spAutoFit/>
          </a:bodyPr>
          <a:lstStyle/>
          <a:p>
            <a:pPr algn="ctr"/>
            <a:r>
              <a:rPr lang="en-US" sz="2000" b="1" dirty="0">
                <a:solidFill>
                  <a:srgbClr val="33CCCC"/>
                </a:solidFill>
                <a:latin typeface="Arial" pitchFamily="34" charset="0"/>
                <a:cs typeface="Arial" pitchFamily="34" charset="0"/>
              </a:rPr>
              <a:t>Modeled as</a:t>
            </a:r>
          </a:p>
          <a:p>
            <a:pPr algn="ctr"/>
            <a:r>
              <a:rPr lang="en-US" sz="2000" b="1" dirty="0">
                <a:solidFill>
                  <a:srgbClr val="33CCCC"/>
                </a:solidFill>
                <a:latin typeface="Arial" pitchFamily="34" charset="0"/>
                <a:cs typeface="Arial" pitchFamily="34" charset="0"/>
              </a:rPr>
              <a:t>Flexible Body</a:t>
            </a:r>
          </a:p>
        </p:txBody>
      </p:sp>
      <p:cxnSp>
        <p:nvCxnSpPr>
          <p:cNvPr id="19" name="Straight Arrow Connector 18"/>
          <p:cNvCxnSpPr/>
          <p:nvPr/>
        </p:nvCxnSpPr>
        <p:spPr>
          <a:xfrm flipV="1">
            <a:off x="2324878" y="5777653"/>
            <a:ext cx="685800" cy="376888"/>
          </a:xfrm>
          <a:prstGeom prst="straightConnector1">
            <a:avLst/>
          </a:prstGeom>
          <a:ln w="38100">
            <a:solidFill>
              <a:srgbClr val="33CCCC"/>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8501471" y="4920792"/>
            <a:ext cx="685800" cy="376888"/>
          </a:xfrm>
          <a:prstGeom prst="straightConnector1">
            <a:avLst/>
          </a:prstGeom>
          <a:ln w="38100">
            <a:solidFill>
              <a:srgbClr val="33CCCC"/>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758811" y="5148127"/>
            <a:ext cx="1851789" cy="707886"/>
          </a:xfrm>
          <a:prstGeom prst="rect">
            <a:avLst/>
          </a:prstGeom>
          <a:noFill/>
        </p:spPr>
        <p:txBody>
          <a:bodyPr wrap="none" rtlCol="0">
            <a:spAutoFit/>
          </a:bodyPr>
          <a:lstStyle/>
          <a:p>
            <a:pPr algn="ctr"/>
            <a:r>
              <a:rPr lang="en-US" sz="2000" b="1" dirty="0">
                <a:solidFill>
                  <a:srgbClr val="33CCCC"/>
                </a:solidFill>
                <a:latin typeface="Arial" pitchFamily="34" charset="0"/>
                <a:cs typeface="Arial" pitchFamily="34" charset="0"/>
              </a:rPr>
              <a:t>Modeled as</a:t>
            </a:r>
          </a:p>
          <a:p>
            <a:pPr algn="ctr"/>
            <a:r>
              <a:rPr lang="en-US" sz="2000" b="1" dirty="0">
                <a:solidFill>
                  <a:srgbClr val="33CCCC"/>
                </a:solidFill>
                <a:latin typeface="Arial" pitchFamily="34" charset="0"/>
                <a:cs typeface="Arial" pitchFamily="34" charset="0"/>
              </a:rPr>
              <a:t>Flexible Body</a:t>
            </a:r>
          </a:p>
        </p:txBody>
      </p:sp>
    </p:spTree>
    <p:extLst>
      <p:ext uri="{BB962C8B-B14F-4D97-AF65-F5344CB8AC3E}">
        <p14:creationId xmlns:p14="http://schemas.microsoft.com/office/powerpoint/2010/main" val="236522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Other Topics – Mass at Interface Frames</a:t>
            </a:r>
          </a:p>
        </p:txBody>
      </p:sp>
      <p:sp>
        <p:nvSpPr>
          <p:cNvPr id="4" name="Content Placeholder 3"/>
          <p:cNvSpPr>
            <a:spLocks noGrp="1"/>
          </p:cNvSpPr>
          <p:nvPr>
            <p:ph idx="1"/>
          </p:nvPr>
        </p:nvSpPr>
        <p:spPr>
          <a:xfrm>
            <a:off x="609602" y="1600200"/>
            <a:ext cx="10769600" cy="838200"/>
          </a:xfrm>
        </p:spPr>
        <p:txBody>
          <a:bodyPr/>
          <a:lstStyle/>
          <a:p>
            <a:r>
              <a:rPr lang="en-US" dirty="0"/>
              <a:t>Model the entire part as a flexible body</a:t>
            </a:r>
          </a:p>
          <a:p>
            <a:r>
              <a:rPr lang="en-US" dirty="0"/>
              <a:t>But divide mass and inertia into chunks (mass more evenly distributed)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6986" y="4172338"/>
            <a:ext cx="5890772" cy="23622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7400" y="3009900"/>
            <a:ext cx="6026440" cy="2362200"/>
          </a:xfrm>
          <a:prstGeom prst="rect">
            <a:avLst/>
          </a:prstGeom>
        </p:spPr>
      </p:pic>
      <p:sp>
        <p:nvSpPr>
          <p:cNvPr id="6" name="TextBox 5"/>
          <p:cNvSpPr txBox="1"/>
          <p:nvPr/>
        </p:nvSpPr>
        <p:spPr>
          <a:xfrm>
            <a:off x="914400" y="3019230"/>
            <a:ext cx="1851789" cy="1015663"/>
          </a:xfrm>
          <a:prstGeom prst="rect">
            <a:avLst/>
          </a:prstGeom>
          <a:noFill/>
        </p:spPr>
        <p:txBody>
          <a:bodyPr wrap="none" rtlCol="0">
            <a:spAutoFit/>
          </a:bodyPr>
          <a:lstStyle/>
          <a:p>
            <a:pPr algn="ctr"/>
            <a:r>
              <a:rPr lang="en-US" sz="2000" b="1" dirty="0">
                <a:solidFill>
                  <a:srgbClr val="33CCCC"/>
                </a:solidFill>
                <a:latin typeface="Arial" pitchFamily="34" charset="0"/>
                <a:cs typeface="Arial" pitchFamily="34" charset="0"/>
              </a:rPr>
              <a:t>Entire Body</a:t>
            </a:r>
          </a:p>
          <a:p>
            <a:pPr algn="ctr"/>
            <a:r>
              <a:rPr lang="en-US" sz="2000" b="1" dirty="0">
                <a:solidFill>
                  <a:srgbClr val="33CCCC"/>
                </a:solidFill>
                <a:latin typeface="Arial" pitchFamily="34" charset="0"/>
                <a:cs typeface="Arial" pitchFamily="34" charset="0"/>
              </a:rPr>
              <a:t>Modeled as</a:t>
            </a:r>
          </a:p>
          <a:p>
            <a:pPr algn="ctr"/>
            <a:r>
              <a:rPr lang="en-US" sz="2000" b="1" dirty="0">
                <a:solidFill>
                  <a:srgbClr val="33CCCC"/>
                </a:solidFill>
                <a:latin typeface="Arial" pitchFamily="34" charset="0"/>
                <a:cs typeface="Arial" pitchFamily="34" charset="0"/>
              </a:rPr>
              <a:t>Flexible Body</a:t>
            </a:r>
          </a:p>
        </p:txBody>
      </p:sp>
      <p:cxnSp>
        <p:nvCxnSpPr>
          <p:cNvPr id="7" name="Straight Arrow Connector 6"/>
          <p:cNvCxnSpPr/>
          <p:nvPr/>
        </p:nvCxnSpPr>
        <p:spPr>
          <a:xfrm>
            <a:off x="2766189" y="3962400"/>
            <a:ext cx="434211" cy="838200"/>
          </a:xfrm>
          <a:prstGeom prst="straightConnector1">
            <a:avLst/>
          </a:prstGeom>
          <a:ln w="38100">
            <a:solidFill>
              <a:srgbClr val="33CCCC"/>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240182" y="5257800"/>
            <a:ext cx="2377574" cy="1015663"/>
          </a:xfrm>
          <a:prstGeom prst="rect">
            <a:avLst/>
          </a:prstGeom>
          <a:noFill/>
        </p:spPr>
        <p:txBody>
          <a:bodyPr wrap="none" rtlCol="0">
            <a:spAutoFit/>
          </a:bodyPr>
          <a:lstStyle/>
          <a:p>
            <a:pPr algn="ctr"/>
            <a:r>
              <a:rPr lang="en-US" sz="2000" b="1" dirty="0">
                <a:solidFill>
                  <a:srgbClr val="33CCCC"/>
                </a:solidFill>
                <a:latin typeface="Arial" pitchFamily="34" charset="0"/>
                <a:cs typeface="Arial" pitchFamily="34" charset="0"/>
              </a:rPr>
              <a:t>Rigid Body Inertia</a:t>
            </a:r>
          </a:p>
          <a:p>
            <a:pPr algn="ctr"/>
            <a:r>
              <a:rPr lang="en-US" sz="2000" b="1" dirty="0">
                <a:solidFill>
                  <a:srgbClr val="33CCCC"/>
                </a:solidFill>
                <a:latin typeface="Arial" pitchFamily="34" charset="0"/>
                <a:cs typeface="Arial" pitchFamily="34" charset="0"/>
              </a:rPr>
              <a:t>Split Between</a:t>
            </a:r>
          </a:p>
          <a:p>
            <a:pPr algn="ctr"/>
            <a:r>
              <a:rPr lang="en-US" sz="2000" b="1" dirty="0">
                <a:solidFill>
                  <a:srgbClr val="33CCCC"/>
                </a:solidFill>
                <a:latin typeface="Arial" pitchFamily="34" charset="0"/>
                <a:cs typeface="Arial" pitchFamily="34" charset="0"/>
              </a:rPr>
              <a:t>Interface Frames</a:t>
            </a:r>
          </a:p>
        </p:txBody>
      </p:sp>
      <p:cxnSp>
        <p:nvCxnSpPr>
          <p:cNvPr id="11" name="Straight Arrow Connector 10"/>
          <p:cNvCxnSpPr/>
          <p:nvPr/>
        </p:nvCxnSpPr>
        <p:spPr>
          <a:xfrm flipH="1" flipV="1">
            <a:off x="8030612" y="4419600"/>
            <a:ext cx="656188" cy="838200"/>
          </a:xfrm>
          <a:prstGeom prst="straightConnector1">
            <a:avLst/>
          </a:prstGeom>
          <a:ln w="38100">
            <a:solidFill>
              <a:srgbClr val="33CCCC"/>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26292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Lumped Parameter Approach</a:t>
            </a:r>
            <a:br>
              <a:rPr lang="en-US" dirty="0"/>
            </a:br>
            <a:r>
              <a:rPr lang="en-US" sz="2400" dirty="0"/>
              <a:t>Generalized Flexible Element</a:t>
            </a:r>
            <a:endParaRPr lang="en-US" dirty="0"/>
          </a:p>
        </p:txBody>
      </p:sp>
      <p:sp>
        <p:nvSpPr>
          <p:cNvPr id="3" name="Content Placeholder 2"/>
          <p:cNvSpPr>
            <a:spLocks noGrp="1"/>
          </p:cNvSpPr>
          <p:nvPr>
            <p:ph idx="1"/>
          </p:nvPr>
        </p:nvSpPr>
        <p:spPr/>
        <p:txBody>
          <a:bodyPr>
            <a:normAutofit/>
          </a:bodyPr>
          <a:lstStyle/>
          <a:p>
            <a:r>
              <a:rPr lang="en-US" dirty="0"/>
              <a:t>Joint primitives reflect </a:t>
            </a:r>
            <a:br>
              <a:rPr lang="en-US" dirty="0"/>
            </a:br>
            <a:r>
              <a:rPr lang="en-US" dirty="0"/>
              <a:t>flexible degrees of freedom</a:t>
            </a:r>
          </a:p>
          <a:p>
            <a:pPr lvl="1"/>
            <a:r>
              <a:rPr lang="en-US" dirty="0"/>
              <a:t>Bend:		1 rotational</a:t>
            </a:r>
          </a:p>
          <a:p>
            <a:pPr lvl="1"/>
            <a:r>
              <a:rPr lang="en-US" dirty="0" err="1"/>
              <a:t>Bend+twist</a:t>
            </a:r>
            <a:r>
              <a:rPr lang="en-US" dirty="0"/>
              <a:t>:	2 rotational</a:t>
            </a:r>
          </a:p>
          <a:p>
            <a:pPr lvl="1"/>
            <a:r>
              <a:rPr lang="en-US" dirty="0" err="1"/>
              <a:t>Bend+stretch</a:t>
            </a:r>
            <a:r>
              <a:rPr lang="en-US" dirty="0"/>
              <a:t>:	1 rotational +</a:t>
            </a:r>
            <a:br>
              <a:rPr lang="en-US" dirty="0"/>
            </a:br>
            <a:r>
              <a:rPr lang="en-US" dirty="0"/>
              <a:t>			1 prismatic</a:t>
            </a:r>
          </a:p>
          <a:p>
            <a:pPr lvl="2"/>
            <a:endParaRPr lang="en-US" dirty="0"/>
          </a:p>
          <a:p>
            <a:r>
              <a:rPr lang="en-US" dirty="0"/>
              <a:t>Use MATLAB to automate </a:t>
            </a:r>
            <a:br>
              <a:rPr lang="en-US" dirty="0"/>
            </a:br>
            <a:r>
              <a:rPr lang="en-US" dirty="0"/>
              <a:t>construction of flexible body</a:t>
            </a:r>
          </a:p>
        </p:txBody>
      </p:sp>
      <p:grpSp>
        <p:nvGrpSpPr>
          <p:cNvPr id="4" name="Group 3"/>
          <p:cNvGrpSpPr/>
          <p:nvPr/>
        </p:nvGrpSpPr>
        <p:grpSpPr>
          <a:xfrm>
            <a:off x="6469725" y="1554796"/>
            <a:ext cx="3816424" cy="1037335"/>
            <a:chOff x="4945725" y="1296694"/>
            <a:chExt cx="3816424" cy="1037335"/>
          </a:xfrm>
        </p:grpSpPr>
        <p:sp>
          <p:nvSpPr>
            <p:cNvPr id="5" name="Rectangle 4"/>
            <p:cNvSpPr/>
            <p:nvPr/>
          </p:nvSpPr>
          <p:spPr>
            <a:xfrm>
              <a:off x="4945725" y="1354390"/>
              <a:ext cx="497475" cy="363304"/>
            </a:xfrm>
            <a:prstGeom prst="rect">
              <a:avLst/>
            </a:prstGeom>
            <a:gradFill rotWithShape="1">
              <a:gsLst>
                <a:gs pos="0">
                  <a:srgbClr val="595959"/>
                </a:gs>
                <a:gs pos="50000">
                  <a:srgbClr val="C0C0C0"/>
                </a:gs>
                <a:gs pos="100000">
                  <a:srgbClr val="595959"/>
                </a:gs>
              </a:gsLst>
              <a:lin ang="2700000" scaled="1"/>
            </a:gradFill>
            <a:ln w="9525" algn="ctr">
              <a:solidFill>
                <a:schemeClr val="tx1"/>
              </a:solidFill>
              <a:miter lim="800000"/>
              <a:headEnd/>
              <a:tailEnd/>
            </a:ln>
          </p:spPr>
          <p:txBody>
            <a:bodyPr wrap="none" tIns="91440" bIns="91440" anchor="ctr"/>
            <a:lstStyle/>
            <a:p>
              <a:pPr algn="ctr"/>
              <a:endParaRPr lang="de-DE" sz="1400" b="1" dirty="0">
                <a:latin typeface="Arial" charset="0"/>
              </a:endParaRPr>
            </a:p>
          </p:txBody>
        </p:sp>
        <p:sp>
          <p:nvSpPr>
            <p:cNvPr id="8" name="Rectangle 7"/>
            <p:cNvSpPr/>
            <p:nvPr/>
          </p:nvSpPr>
          <p:spPr>
            <a:xfrm rot="1800000">
              <a:off x="5439164" y="1478758"/>
              <a:ext cx="497475" cy="363304"/>
            </a:xfrm>
            <a:prstGeom prst="rect">
              <a:avLst/>
            </a:prstGeom>
            <a:gradFill rotWithShape="1">
              <a:gsLst>
                <a:gs pos="0">
                  <a:srgbClr val="595959"/>
                </a:gs>
                <a:gs pos="50000">
                  <a:srgbClr val="C0C0C0"/>
                </a:gs>
                <a:gs pos="100000">
                  <a:srgbClr val="595959"/>
                </a:gs>
              </a:gsLst>
              <a:lin ang="2700000" scaled="1"/>
            </a:gradFill>
            <a:ln w="9525" algn="ctr">
              <a:solidFill>
                <a:schemeClr val="tx1"/>
              </a:solidFill>
              <a:miter lim="800000"/>
              <a:headEnd/>
              <a:tailEnd/>
            </a:ln>
          </p:spPr>
          <p:txBody>
            <a:bodyPr wrap="none" tIns="91440" bIns="91440" anchor="ctr"/>
            <a:lstStyle/>
            <a:p>
              <a:pPr algn="ctr"/>
              <a:endParaRPr lang="de-DE" sz="1400" b="1" dirty="0">
                <a:latin typeface="Arial" charset="0"/>
              </a:endParaRPr>
            </a:p>
          </p:txBody>
        </p:sp>
        <p:sp>
          <p:nvSpPr>
            <p:cNvPr id="6" name="Oval 5"/>
            <p:cNvSpPr/>
            <p:nvPr/>
          </p:nvSpPr>
          <p:spPr>
            <a:xfrm>
              <a:off x="5329059" y="1399803"/>
              <a:ext cx="272479" cy="272478"/>
            </a:xfrm>
            <a:prstGeom prst="ellipse">
              <a:avLst/>
            </a:prstGeom>
            <a:solidFill>
              <a:srgbClr val="CED0D4"/>
            </a:solidFill>
            <a:ln w="9525">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dirty="0">
                <a:latin typeface="Arial" pitchFamily="34" charset="0"/>
                <a:cs typeface="Arial" pitchFamily="34" charset="0"/>
              </a:endParaRPr>
            </a:p>
          </p:txBody>
        </p:sp>
        <p:sp>
          <p:nvSpPr>
            <p:cNvPr id="28" name="Oval 27"/>
            <p:cNvSpPr/>
            <p:nvPr/>
          </p:nvSpPr>
          <p:spPr>
            <a:xfrm>
              <a:off x="5379440" y="1448948"/>
              <a:ext cx="174188" cy="174188"/>
            </a:xfrm>
            <a:prstGeom prst="ellipse">
              <a:avLst/>
            </a:prstGeom>
            <a:solidFill>
              <a:srgbClr val="5F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dirty="0">
                <a:latin typeface="Arial" pitchFamily="34" charset="0"/>
                <a:cs typeface="Arial" pitchFamily="34" charset="0"/>
              </a:endParaRPr>
            </a:p>
          </p:txBody>
        </p:sp>
        <p:sp>
          <p:nvSpPr>
            <p:cNvPr id="111" name="Rectangle 110"/>
            <p:cNvSpPr/>
            <p:nvPr/>
          </p:nvSpPr>
          <p:spPr>
            <a:xfrm rot="12600000" flipH="1">
              <a:off x="5870259" y="1728205"/>
              <a:ext cx="497475" cy="363304"/>
            </a:xfrm>
            <a:prstGeom prst="rect">
              <a:avLst/>
            </a:prstGeom>
            <a:gradFill rotWithShape="1">
              <a:gsLst>
                <a:gs pos="0">
                  <a:srgbClr val="595959"/>
                </a:gs>
                <a:gs pos="50000">
                  <a:srgbClr val="C0C0C0"/>
                </a:gs>
                <a:gs pos="100000">
                  <a:srgbClr val="595959"/>
                </a:gs>
              </a:gsLst>
              <a:lin ang="2700000" scaled="1"/>
            </a:gradFill>
            <a:ln w="9525" algn="ctr">
              <a:solidFill>
                <a:schemeClr val="tx1"/>
              </a:solidFill>
              <a:miter lim="800000"/>
              <a:headEnd/>
              <a:tailEnd/>
            </a:ln>
          </p:spPr>
          <p:txBody>
            <a:bodyPr wrap="none" tIns="91440" bIns="91440" anchor="ctr"/>
            <a:lstStyle/>
            <a:p>
              <a:pPr algn="ctr"/>
              <a:endParaRPr lang="de-DE" sz="1400" b="1" dirty="0">
                <a:latin typeface="Arial" charset="0"/>
              </a:endParaRPr>
            </a:p>
          </p:txBody>
        </p:sp>
        <p:sp>
          <p:nvSpPr>
            <p:cNvPr id="112" name="Rectangle 111"/>
            <p:cNvSpPr/>
            <p:nvPr/>
          </p:nvSpPr>
          <p:spPr>
            <a:xfrm rot="10800000" flipH="1">
              <a:off x="6359774" y="1867219"/>
              <a:ext cx="497475" cy="363304"/>
            </a:xfrm>
            <a:prstGeom prst="rect">
              <a:avLst/>
            </a:prstGeom>
            <a:gradFill rotWithShape="1">
              <a:gsLst>
                <a:gs pos="0">
                  <a:srgbClr val="595959"/>
                </a:gs>
                <a:gs pos="50000">
                  <a:srgbClr val="C0C0C0"/>
                </a:gs>
                <a:gs pos="100000">
                  <a:srgbClr val="595959"/>
                </a:gs>
              </a:gsLst>
              <a:lin ang="2700000" scaled="1"/>
            </a:gradFill>
            <a:ln w="9525" algn="ctr">
              <a:solidFill>
                <a:schemeClr val="tx1"/>
              </a:solidFill>
              <a:miter lim="800000"/>
              <a:headEnd/>
              <a:tailEnd/>
            </a:ln>
          </p:spPr>
          <p:txBody>
            <a:bodyPr wrap="none" tIns="91440" bIns="91440" anchor="ctr"/>
            <a:lstStyle/>
            <a:p>
              <a:pPr algn="ctr"/>
              <a:endParaRPr lang="de-DE" sz="1400" b="1" dirty="0">
                <a:latin typeface="Arial" charset="0"/>
              </a:endParaRPr>
            </a:p>
          </p:txBody>
        </p:sp>
        <p:sp>
          <p:nvSpPr>
            <p:cNvPr id="113" name="Oval 112"/>
            <p:cNvSpPr/>
            <p:nvPr/>
          </p:nvSpPr>
          <p:spPr>
            <a:xfrm rot="12600000" flipH="1">
              <a:off x="6217308" y="1909036"/>
              <a:ext cx="272479" cy="272478"/>
            </a:xfrm>
            <a:prstGeom prst="ellipse">
              <a:avLst/>
            </a:prstGeom>
            <a:solidFill>
              <a:srgbClr val="CED0D4"/>
            </a:solidFill>
            <a:ln w="9525">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dirty="0">
                <a:latin typeface="Arial" pitchFamily="34" charset="0"/>
                <a:cs typeface="Arial" pitchFamily="34" charset="0"/>
              </a:endParaRPr>
            </a:p>
          </p:txBody>
        </p:sp>
        <p:sp>
          <p:nvSpPr>
            <p:cNvPr id="114" name="Oval 113"/>
            <p:cNvSpPr/>
            <p:nvPr/>
          </p:nvSpPr>
          <p:spPr>
            <a:xfrm rot="12600000" flipH="1">
              <a:off x="6267523" y="1958799"/>
              <a:ext cx="174188" cy="174188"/>
            </a:xfrm>
            <a:prstGeom prst="ellipse">
              <a:avLst/>
            </a:prstGeom>
            <a:solidFill>
              <a:srgbClr val="5F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dirty="0">
                <a:latin typeface="Arial" pitchFamily="34" charset="0"/>
                <a:cs typeface="Arial" pitchFamily="34" charset="0"/>
              </a:endParaRPr>
            </a:p>
          </p:txBody>
        </p:sp>
        <p:sp>
          <p:nvSpPr>
            <p:cNvPr id="118" name="Rectangle 117"/>
            <p:cNvSpPr/>
            <p:nvPr/>
          </p:nvSpPr>
          <p:spPr>
            <a:xfrm flipH="1">
              <a:off x="8264674" y="1354390"/>
              <a:ext cx="497475" cy="363304"/>
            </a:xfrm>
            <a:prstGeom prst="rect">
              <a:avLst/>
            </a:prstGeom>
            <a:gradFill rotWithShape="1">
              <a:gsLst>
                <a:gs pos="0">
                  <a:srgbClr val="595959"/>
                </a:gs>
                <a:gs pos="50000">
                  <a:srgbClr val="C0C0C0"/>
                </a:gs>
                <a:gs pos="100000">
                  <a:srgbClr val="595959"/>
                </a:gs>
              </a:gsLst>
              <a:lin ang="2700000" scaled="1"/>
            </a:gradFill>
            <a:ln w="9525" algn="ctr">
              <a:solidFill>
                <a:schemeClr val="tx1"/>
              </a:solidFill>
              <a:miter lim="800000"/>
              <a:headEnd/>
              <a:tailEnd/>
            </a:ln>
          </p:spPr>
          <p:txBody>
            <a:bodyPr wrap="none" tIns="91440" bIns="91440" anchor="ctr"/>
            <a:lstStyle/>
            <a:p>
              <a:pPr algn="ctr"/>
              <a:endParaRPr lang="de-DE" sz="1400" b="1" dirty="0">
                <a:latin typeface="Arial" charset="0"/>
              </a:endParaRPr>
            </a:p>
          </p:txBody>
        </p:sp>
        <p:sp>
          <p:nvSpPr>
            <p:cNvPr id="119" name="Rectangle 118"/>
            <p:cNvSpPr/>
            <p:nvPr/>
          </p:nvSpPr>
          <p:spPr>
            <a:xfrm rot="19800000" flipH="1">
              <a:off x="7771235" y="1478758"/>
              <a:ext cx="497475" cy="363304"/>
            </a:xfrm>
            <a:prstGeom prst="rect">
              <a:avLst/>
            </a:prstGeom>
            <a:gradFill rotWithShape="1">
              <a:gsLst>
                <a:gs pos="0">
                  <a:srgbClr val="595959"/>
                </a:gs>
                <a:gs pos="50000">
                  <a:srgbClr val="C0C0C0"/>
                </a:gs>
                <a:gs pos="100000">
                  <a:srgbClr val="595959"/>
                </a:gs>
              </a:gsLst>
              <a:lin ang="2700000" scaled="1"/>
            </a:gradFill>
            <a:ln w="9525" algn="ctr">
              <a:solidFill>
                <a:schemeClr val="tx1"/>
              </a:solidFill>
              <a:miter lim="800000"/>
              <a:headEnd/>
              <a:tailEnd/>
            </a:ln>
          </p:spPr>
          <p:txBody>
            <a:bodyPr wrap="none" tIns="91440" bIns="91440" anchor="ctr"/>
            <a:lstStyle/>
            <a:p>
              <a:pPr algn="ctr"/>
              <a:endParaRPr lang="de-DE" sz="1400" b="1" dirty="0">
                <a:latin typeface="Arial" charset="0"/>
              </a:endParaRPr>
            </a:p>
          </p:txBody>
        </p:sp>
        <p:sp>
          <p:nvSpPr>
            <p:cNvPr id="120" name="Oval 119"/>
            <p:cNvSpPr/>
            <p:nvPr/>
          </p:nvSpPr>
          <p:spPr>
            <a:xfrm flipH="1">
              <a:off x="8106336" y="1399803"/>
              <a:ext cx="272479" cy="272478"/>
            </a:xfrm>
            <a:prstGeom prst="ellipse">
              <a:avLst/>
            </a:prstGeom>
            <a:solidFill>
              <a:srgbClr val="CED0D4"/>
            </a:solidFill>
            <a:ln w="9525">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dirty="0">
                <a:latin typeface="Arial" pitchFamily="34" charset="0"/>
                <a:cs typeface="Arial" pitchFamily="34" charset="0"/>
              </a:endParaRPr>
            </a:p>
          </p:txBody>
        </p:sp>
        <p:sp>
          <p:nvSpPr>
            <p:cNvPr id="121" name="Oval 120"/>
            <p:cNvSpPr/>
            <p:nvPr/>
          </p:nvSpPr>
          <p:spPr>
            <a:xfrm flipH="1">
              <a:off x="8154246" y="1448948"/>
              <a:ext cx="174188" cy="174188"/>
            </a:xfrm>
            <a:prstGeom prst="ellipse">
              <a:avLst/>
            </a:prstGeom>
            <a:solidFill>
              <a:srgbClr val="5F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dirty="0">
                <a:latin typeface="Arial" pitchFamily="34" charset="0"/>
                <a:cs typeface="Arial" pitchFamily="34" charset="0"/>
              </a:endParaRPr>
            </a:p>
          </p:txBody>
        </p:sp>
        <p:sp>
          <p:nvSpPr>
            <p:cNvPr id="123" name="Rectangle 122"/>
            <p:cNvSpPr/>
            <p:nvPr/>
          </p:nvSpPr>
          <p:spPr>
            <a:xfrm rot="9000000">
              <a:off x="7340140" y="1728205"/>
              <a:ext cx="497475" cy="363304"/>
            </a:xfrm>
            <a:prstGeom prst="rect">
              <a:avLst/>
            </a:prstGeom>
            <a:gradFill rotWithShape="1">
              <a:gsLst>
                <a:gs pos="0">
                  <a:srgbClr val="595959"/>
                </a:gs>
                <a:gs pos="50000">
                  <a:srgbClr val="C0C0C0"/>
                </a:gs>
                <a:gs pos="100000">
                  <a:srgbClr val="595959"/>
                </a:gs>
              </a:gsLst>
              <a:lin ang="2700000" scaled="1"/>
            </a:gradFill>
            <a:ln w="9525" algn="ctr">
              <a:solidFill>
                <a:schemeClr val="tx1"/>
              </a:solidFill>
              <a:miter lim="800000"/>
              <a:headEnd/>
              <a:tailEnd/>
            </a:ln>
          </p:spPr>
          <p:txBody>
            <a:bodyPr wrap="none" tIns="91440" bIns="91440" anchor="ctr"/>
            <a:lstStyle/>
            <a:p>
              <a:pPr algn="ctr"/>
              <a:endParaRPr lang="de-DE" sz="1400" b="1" dirty="0">
                <a:latin typeface="Arial" charset="0"/>
              </a:endParaRPr>
            </a:p>
          </p:txBody>
        </p:sp>
        <p:sp>
          <p:nvSpPr>
            <p:cNvPr id="124" name="Rectangle 123"/>
            <p:cNvSpPr/>
            <p:nvPr/>
          </p:nvSpPr>
          <p:spPr>
            <a:xfrm rot="10800000">
              <a:off x="6850625" y="1867219"/>
              <a:ext cx="497475" cy="363304"/>
            </a:xfrm>
            <a:prstGeom prst="rect">
              <a:avLst/>
            </a:prstGeom>
            <a:gradFill rotWithShape="1">
              <a:gsLst>
                <a:gs pos="0">
                  <a:srgbClr val="595959"/>
                </a:gs>
                <a:gs pos="50000">
                  <a:srgbClr val="C0C0C0"/>
                </a:gs>
                <a:gs pos="100000">
                  <a:srgbClr val="595959"/>
                </a:gs>
              </a:gsLst>
              <a:lin ang="2700000" scaled="1"/>
            </a:gradFill>
            <a:ln w="9525" algn="ctr">
              <a:solidFill>
                <a:schemeClr val="tx1"/>
              </a:solidFill>
              <a:miter lim="800000"/>
              <a:headEnd/>
              <a:tailEnd/>
            </a:ln>
          </p:spPr>
          <p:txBody>
            <a:bodyPr wrap="none" tIns="91440" bIns="91440" anchor="ctr"/>
            <a:lstStyle/>
            <a:p>
              <a:pPr algn="ctr"/>
              <a:endParaRPr lang="de-DE" sz="1400" b="1" dirty="0">
                <a:latin typeface="Arial" charset="0"/>
              </a:endParaRPr>
            </a:p>
          </p:txBody>
        </p:sp>
        <p:sp>
          <p:nvSpPr>
            <p:cNvPr id="125" name="Oval 124"/>
            <p:cNvSpPr/>
            <p:nvPr/>
          </p:nvSpPr>
          <p:spPr>
            <a:xfrm rot="9000000">
              <a:off x="7218087" y="1909036"/>
              <a:ext cx="272479" cy="272478"/>
            </a:xfrm>
            <a:prstGeom prst="ellipse">
              <a:avLst/>
            </a:prstGeom>
            <a:solidFill>
              <a:srgbClr val="CED0D4"/>
            </a:solidFill>
            <a:ln w="9525">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dirty="0">
                <a:latin typeface="Arial" pitchFamily="34" charset="0"/>
                <a:cs typeface="Arial" pitchFamily="34" charset="0"/>
              </a:endParaRPr>
            </a:p>
          </p:txBody>
        </p:sp>
        <p:sp>
          <p:nvSpPr>
            <p:cNvPr id="126" name="Oval 125"/>
            <p:cNvSpPr/>
            <p:nvPr/>
          </p:nvSpPr>
          <p:spPr>
            <a:xfrm rot="9000000">
              <a:off x="7266163" y="1958799"/>
              <a:ext cx="174188" cy="174188"/>
            </a:xfrm>
            <a:prstGeom prst="ellipse">
              <a:avLst/>
            </a:prstGeom>
            <a:solidFill>
              <a:srgbClr val="5F5F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dirty="0">
                <a:latin typeface="Arial" pitchFamily="34" charset="0"/>
                <a:cs typeface="Arial" pitchFamily="34" charset="0"/>
              </a:endParaRPr>
            </a:p>
          </p:txBody>
        </p:sp>
        <p:sp>
          <p:nvSpPr>
            <p:cNvPr id="1024" name="Freeform 1023"/>
            <p:cNvSpPr/>
            <p:nvPr/>
          </p:nvSpPr>
          <p:spPr>
            <a:xfrm>
              <a:off x="5756102" y="1522153"/>
              <a:ext cx="1108363" cy="811876"/>
            </a:xfrm>
            <a:custGeom>
              <a:avLst/>
              <a:gdLst>
                <a:gd name="connsiteX0" fmla="*/ 0 w 1108363"/>
                <a:gd name="connsiteY0" fmla="*/ 498763 h 822036"/>
                <a:gd name="connsiteX1" fmla="*/ 295563 w 1108363"/>
                <a:gd name="connsiteY1" fmla="*/ 0 h 822036"/>
                <a:gd name="connsiteX2" fmla="*/ 674254 w 1108363"/>
                <a:gd name="connsiteY2" fmla="*/ 249382 h 822036"/>
                <a:gd name="connsiteX3" fmla="*/ 1108363 w 1108363"/>
                <a:gd name="connsiteY3" fmla="*/ 249382 h 822036"/>
                <a:gd name="connsiteX4" fmla="*/ 1108363 w 1108363"/>
                <a:gd name="connsiteY4" fmla="*/ 822036 h 822036"/>
                <a:gd name="connsiteX5" fmla="*/ 544945 w 1108363"/>
                <a:gd name="connsiteY5" fmla="*/ 822036 h 822036"/>
                <a:gd name="connsiteX6" fmla="*/ 0 w 1108363"/>
                <a:gd name="connsiteY6" fmla="*/ 498763 h 822036"/>
                <a:gd name="connsiteX0" fmla="*/ 0 w 1108363"/>
                <a:gd name="connsiteY0" fmla="*/ 488603 h 811876"/>
                <a:gd name="connsiteX1" fmla="*/ 275243 w 1108363"/>
                <a:gd name="connsiteY1" fmla="*/ 0 h 811876"/>
                <a:gd name="connsiteX2" fmla="*/ 674254 w 1108363"/>
                <a:gd name="connsiteY2" fmla="*/ 239222 h 811876"/>
                <a:gd name="connsiteX3" fmla="*/ 1108363 w 1108363"/>
                <a:gd name="connsiteY3" fmla="*/ 239222 h 811876"/>
                <a:gd name="connsiteX4" fmla="*/ 1108363 w 1108363"/>
                <a:gd name="connsiteY4" fmla="*/ 811876 h 811876"/>
                <a:gd name="connsiteX5" fmla="*/ 544945 w 1108363"/>
                <a:gd name="connsiteY5" fmla="*/ 811876 h 811876"/>
                <a:gd name="connsiteX6" fmla="*/ 0 w 1108363"/>
                <a:gd name="connsiteY6" fmla="*/ 488603 h 811876"/>
                <a:gd name="connsiteX0" fmla="*/ 0 w 1108363"/>
                <a:gd name="connsiteY0" fmla="*/ 488603 h 811876"/>
                <a:gd name="connsiteX1" fmla="*/ 275243 w 1108363"/>
                <a:gd name="connsiteY1" fmla="*/ 0 h 811876"/>
                <a:gd name="connsiteX2" fmla="*/ 674254 w 1108363"/>
                <a:gd name="connsiteY2" fmla="*/ 239222 h 811876"/>
                <a:gd name="connsiteX3" fmla="*/ 1108363 w 1108363"/>
                <a:gd name="connsiteY3" fmla="*/ 239222 h 811876"/>
                <a:gd name="connsiteX4" fmla="*/ 1108363 w 1108363"/>
                <a:gd name="connsiteY4" fmla="*/ 811876 h 811876"/>
                <a:gd name="connsiteX5" fmla="*/ 509385 w 1108363"/>
                <a:gd name="connsiteY5" fmla="*/ 811876 h 811876"/>
                <a:gd name="connsiteX6" fmla="*/ 0 w 1108363"/>
                <a:gd name="connsiteY6" fmla="*/ 488603 h 811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08363" h="811876">
                  <a:moveTo>
                    <a:pt x="0" y="488603"/>
                  </a:moveTo>
                  <a:lnTo>
                    <a:pt x="275243" y="0"/>
                  </a:lnTo>
                  <a:lnTo>
                    <a:pt x="674254" y="239222"/>
                  </a:lnTo>
                  <a:lnTo>
                    <a:pt x="1108363" y="239222"/>
                  </a:lnTo>
                  <a:lnTo>
                    <a:pt x="1108363" y="811876"/>
                  </a:lnTo>
                  <a:lnTo>
                    <a:pt x="509385" y="811876"/>
                  </a:lnTo>
                  <a:lnTo>
                    <a:pt x="0" y="488603"/>
                  </a:lnTo>
                  <a:close/>
                </a:path>
              </a:pathLst>
            </a:custGeom>
            <a:noFill/>
            <a:ln>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dirty="0">
                <a:latin typeface="Arial" pitchFamily="34" charset="0"/>
                <a:cs typeface="Arial" pitchFamily="34" charset="0"/>
              </a:endParaRPr>
            </a:p>
          </p:txBody>
        </p:sp>
        <p:sp>
          <p:nvSpPr>
            <p:cNvPr id="1025" name="TextBox 1024"/>
            <p:cNvSpPr txBox="1"/>
            <p:nvPr/>
          </p:nvSpPr>
          <p:spPr>
            <a:xfrm>
              <a:off x="6186343" y="1296694"/>
              <a:ext cx="870999" cy="246221"/>
            </a:xfrm>
            <a:prstGeom prst="rect">
              <a:avLst/>
            </a:prstGeom>
            <a:noFill/>
          </p:spPr>
          <p:txBody>
            <a:bodyPr wrap="none" lIns="36000" tIns="0" rIns="36000" bIns="0" rtlCol="0">
              <a:spAutoFit/>
            </a:bodyPr>
            <a:lstStyle/>
            <a:p>
              <a:r>
                <a:rPr lang="de-DE" sz="1600" b="1" dirty="0">
                  <a:latin typeface="Arial" pitchFamily="34" charset="0"/>
                  <a:cs typeface="Arial" pitchFamily="34" charset="0"/>
                </a:rPr>
                <a:t>Element</a:t>
              </a:r>
            </a:p>
          </p:txBody>
        </p:sp>
        <p:cxnSp>
          <p:nvCxnSpPr>
            <p:cNvPr id="1028" name="Straight Connector 1027"/>
            <p:cNvCxnSpPr>
              <a:stCxn id="1025" idx="2"/>
              <a:endCxn id="1024" idx="2"/>
            </p:cNvCxnSpPr>
            <p:nvPr/>
          </p:nvCxnSpPr>
          <p:spPr>
            <a:xfrm flipH="1">
              <a:off x="6430356" y="1542915"/>
              <a:ext cx="191487" cy="218460"/>
            </a:xfrm>
            <a:prstGeom prst="line">
              <a:avLst/>
            </a:prstGeom>
            <a:ln w="28575">
              <a:solidFill>
                <a:srgbClr val="92D050"/>
              </a:solidFill>
            </a:ln>
          </p:spPr>
          <p:style>
            <a:lnRef idx="1">
              <a:schemeClr val="accent1"/>
            </a:lnRef>
            <a:fillRef idx="0">
              <a:schemeClr val="accent1"/>
            </a:fillRef>
            <a:effectRef idx="0">
              <a:schemeClr val="accent1"/>
            </a:effectRef>
            <a:fontRef idx="minor">
              <a:schemeClr val="tx1"/>
            </a:fontRef>
          </p:style>
        </p:cxnSp>
      </p:grpSp>
      <p:pic>
        <p:nvPicPr>
          <p:cNvPr id="1031" name="Picture 1030"/>
          <p:cNvPicPr>
            <a:picLocks noChangeAspect="1"/>
          </p:cNvPicPr>
          <p:nvPr/>
        </p:nvPicPr>
        <p:blipFill>
          <a:blip r:embed="rId2"/>
          <a:stretch>
            <a:fillRect/>
          </a:stretch>
        </p:blipFill>
        <p:spPr>
          <a:xfrm>
            <a:off x="6384032" y="2750998"/>
            <a:ext cx="4047011" cy="1020255"/>
          </a:xfrm>
          <a:prstGeom prst="rect">
            <a:avLst/>
          </a:prstGeom>
          <a:noFill/>
          <a:ln w="28575">
            <a:solidFill>
              <a:srgbClr val="92D050"/>
            </a:solidFill>
            <a:prstDash val="sysDash"/>
          </a:ln>
          <a:effectLst>
            <a:outerShdw blurRad="50800" dist="38100" dir="2700000" algn="tl" rotWithShape="0">
              <a:prstClr val="black">
                <a:alpha val="40000"/>
              </a:prstClr>
            </a:outerShdw>
          </a:effectLst>
        </p:spPr>
      </p:pic>
      <p:pic>
        <p:nvPicPr>
          <p:cNvPr id="1032" name="Picture 1031"/>
          <p:cNvPicPr>
            <a:picLocks noChangeAspect="1"/>
          </p:cNvPicPr>
          <p:nvPr/>
        </p:nvPicPr>
        <p:blipFill>
          <a:blip r:embed="rId3"/>
          <a:stretch>
            <a:fillRect/>
          </a:stretch>
        </p:blipFill>
        <p:spPr>
          <a:xfrm>
            <a:off x="6260413" y="4435550"/>
            <a:ext cx="4290432" cy="784928"/>
          </a:xfrm>
          <a:prstGeom prst="rect">
            <a:avLst/>
          </a:prstGeom>
          <a:ln>
            <a:solidFill>
              <a:srgbClr val="B2B2B2"/>
            </a:solidFill>
          </a:ln>
          <a:effectLst>
            <a:outerShdw blurRad="50800" dist="38100" dir="2700000" algn="tl" rotWithShape="0">
              <a:prstClr val="black">
                <a:alpha val="40000"/>
              </a:prstClr>
            </a:outerShdw>
          </a:effectLst>
        </p:spPr>
      </p:pic>
      <p:pic>
        <p:nvPicPr>
          <p:cNvPr id="1033" name="Picture 1032"/>
          <p:cNvPicPr>
            <a:picLocks noChangeAspect="1"/>
          </p:cNvPicPr>
          <p:nvPr/>
        </p:nvPicPr>
        <p:blipFill>
          <a:blip r:embed="rId4"/>
          <a:stretch>
            <a:fillRect/>
          </a:stretch>
        </p:blipFill>
        <p:spPr>
          <a:xfrm>
            <a:off x="7815028" y="5415057"/>
            <a:ext cx="1181202" cy="678239"/>
          </a:xfrm>
          <a:prstGeom prst="rect">
            <a:avLst/>
          </a:prstGeom>
          <a:ln>
            <a:solidFill>
              <a:srgbClr val="B2B2B2"/>
            </a:solidFill>
          </a:ln>
          <a:effectLst>
            <a:outerShdw blurRad="50800" dist="38100" dir="2700000" algn="tl" rotWithShape="0">
              <a:prstClr val="black">
                <a:alpha val="40000"/>
              </a:prstClr>
            </a:outerShdw>
          </a:effectLst>
        </p:spPr>
      </p:pic>
      <p:sp>
        <p:nvSpPr>
          <p:cNvPr id="1034" name="Freeform 1033"/>
          <p:cNvSpPr/>
          <p:nvPr/>
        </p:nvSpPr>
        <p:spPr>
          <a:xfrm flipV="1">
            <a:off x="7673321" y="5234345"/>
            <a:ext cx="1560946" cy="166895"/>
          </a:xfrm>
          <a:custGeom>
            <a:avLst/>
            <a:gdLst>
              <a:gd name="connsiteX0" fmla="*/ 452582 w 1560946"/>
              <a:gd name="connsiteY0" fmla="*/ 0 h 166255"/>
              <a:gd name="connsiteX1" fmla="*/ 1191491 w 1560946"/>
              <a:gd name="connsiteY1" fmla="*/ 0 h 166255"/>
              <a:gd name="connsiteX2" fmla="*/ 1560946 w 1560946"/>
              <a:gd name="connsiteY2" fmla="*/ 166255 h 166255"/>
              <a:gd name="connsiteX3" fmla="*/ 0 w 1560946"/>
              <a:gd name="connsiteY3" fmla="*/ 166255 h 166255"/>
              <a:gd name="connsiteX4" fmla="*/ 452582 w 1560946"/>
              <a:gd name="connsiteY4" fmla="*/ 0 h 166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0946" h="166255">
                <a:moveTo>
                  <a:pt x="452582" y="0"/>
                </a:moveTo>
                <a:lnTo>
                  <a:pt x="1191491" y="0"/>
                </a:lnTo>
                <a:lnTo>
                  <a:pt x="1560946" y="166255"/>
                </a:lnTo>
                <a:lnTo>
                  <a:pt x="0" y="166255"/>
                </a:lnTo>
                <a:lnTo>
                  <a:pt x="452582" y="0"/>
                </a:lnTo>
                <a:close/>
              </a:path>
            </a:pathLst>
          </a:custGeom>
          <a:solidFill>
            <a:srgbClr val="80808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dirty="0">
              <a:latin typeface="Arial" pitchFamily="34" charset="0"/>
              <a:cs typeface="Arial" pitchFamily="34" charset="0"/>
            </a:endParaRPr>
          </a:p>
        </p:txBody>
      </p:sp>
      <p:pic>
        <p:nvPicPr>
          <p:cNvPr id="1036" name="Picture 1035"/>
          <p:cNvPicPr>
            <a:picLocks noChangeAspect="1"/>
          </p:cNvPicPr>
          <p:nvPr/>
        </p:nvPicPr>
        <p:blipFill>
          <a:blip r:embed="rId5"/>
          <a:stretch>
            <a:fillRect/>
          </a:stretch>
        </p:blipFill>
        <p:spPr>
          <a:xfrm>
            <a:off x="1631504" y="5059691"/>
            <a:ext cx="3056233" cy="1028265"/>
          </a:xfrm>
          <a:prstGeom prst="rect">
            <a:avLst/>
          </a:prstGeom>
          <a:ln>
            <a:solidFill>
              <a:srgbClr val="B2B2B2"/>
            </a:solidFill>
          </a:ln>
          <a:effectLst>
            <a:outerShdw blurRad="50800" dist="38100" dir="2700000" algn="tl" rotWithShape="0">
              <a:prstClr val="black">
                <a:alpha val="40000"/>
              </a:prstClr>
            </a:outerShdw>
          </a:effectLst>
        </p:spPr>
      </p:pic>
      <p:sp>
        <p:nvSpPr>
          <p:cNvPr id="1037" name="Freeform 1036"/>
          <p:cNvSpPr/>
          <p:nvPr/>
        </p:nvSpPr>
        <p:spPr>
          <a:xfrm>
            <a:off x="7038110" y="3785995"/>
            <a:ext cx="2115127" cy="775854"/>
          </a:xfrm>
          <a:custGeom>
            <a:avLst/>
            <a:gdLst>
              <a:gd name="connsiteX0" fmla="*/ 0 w 2115127"/>
              <a:gd name="connsiteY0" fmla="*/ 0 h 775854"/>
              <a:gd name="connsiteX1" fmla="*/ 2115127 w 2115127"/>
              <a:gd name="connsiteY1" fmla="*/ 0 h 775854"/>
              <a:gd name="connsiteX2" fmla="*/ 1228436 w 2115127"/>
              <a:gd name="connsiteY2" fmla="*/ 775854 h 775854"/>
              <a:gd name="connsiteX3" fmla="*/ 895927 w 2115127"/>
              <a:gd name="connsiteY3" fmla="*/ 775854 h 775854"/>
              <a:gd name="connsiteX4" fmla="*/ 0 w 2115127"/>
              <a:gd name="connsiteY4" fmla="*/ 0 h 775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127" h="775854">
                <a:moveTo>
                  <a:pt x="0" y="0"/>
                </a:moveTo>
                <a:lnTo>
                  <a:pt x="2115127" y="0"/>
                </a:lnTo>
                <a:lnTo>
                  <a:pt x="1228436" y="775854"/>
                </a:lnTo>
                <a:lnTo>
                  <a:pt x="895927" y="775854"/>
                </a:lnTo>
                <a:lnTo>
                  <a:pt x="0" y="0"/>
                </a:lnTo>
                <a:close/>
              </a:path>
            </a:pathLst>
          </a:custGeom>
          <a:solidFill>
            <a:srgbClr val="80808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dirty="0">
              <a:latin typeface="Arial" pitchFamily="34" charset="0"/>
              <a:cs typeface="Arial" pitchFamily="34" charset="0"/>
            </a:endParaRPr>
          </a:p>
        </p:txBody>
      </p:sp>
    </p:spTree>
    <p:extLst>
      <p:ext uri="{BB962C8B-B14F-4D97-AF65-F5344CB8AC3E}">
        <p14:creationId xmlns:p14="http://schemas.microsoft.com/office/powerpoint/2010/main" val="1668234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1"/>
                                        </p:tgtEl>
                                        <p:attrNameLst>
                                          <p:attrName>style.visibility</p:attrName>
                                        </p:attrNameLst>
                                      </p:cBhvr>
                                      <p:to>
                                        <p:strVal val="visible"/>
                                      </p:to>
                                    </p:set>
                                    <p:animEffect transition="in" filter="fade">
                                      <p:cBhvr>
                                        <p:cTn id="12" dur="500"/>
                                        <p:tgtEl>
                                          <p:spTgt spid="103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left)">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left)">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left)">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wipe(left)">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wipe(left)">
                                      <p:cBhvr>
                                        <p:cTn id="37" dur="500"/>
                                        <p:tgtEl>
                                          <p:spTgt spid="3">
                                            <p:txEl>
                                              <p:pRg st="5" end="5"/>
                                            </p:txEl>
                                          </p:spTgt>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1036"/>
                                        </p:tgtEl>
                                        <p:attrNameLst>
                                          <p:attrName>style.visibility</p:attrName>
                                        </p:attrNameLst>
                                      </p:cBhvr>
                                      <p:to>
                                        <p:strVal val="visible"/>
                                      </p:to>
                                    </p:set>
                                    <p:animEffect transition="in" filter="fade">
                                      <p:cBhvr>
                                        <p:cTn id="41" dur="500"/>
                                        <p:tgtEl>
                                          <p:spTgt spid="103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037"/>
                                        </p:tgtEl>
                                        <p:attrNameLst>
                                          <p:attrName>style.visibility</p:attrName>
                                        </p:attrNameLst>
                                      </p:cBhvr>
                                      <p:to>
                                        <p:strVal val="visible"/>
                                      </p:to>
                                    </p:set>
                                    <p:animEffect transition="in" filter="fade">
                                      <p:cBhvr>
                                        <p:cTn id="46" dur="500"/>
                                        <p:tgtEl>
                                          <p:spTgt spid="1037"/>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1032"/>
                                        </p:tgtEl>
                                        <p:attrNameLst>
                                          <p:attrName>style.visibility</p:attrName>
                                        </p:attrNameLst>
                                      </p:cBhvr>
                                      <p:to>
                                        <p:strVal val="visible"/>
                                      </p:to>
                                    </p:set>
                                    <p:animEffect transition="in" filter="fade">
                                      <p:cBhvr>
                                        <p:cTn id="50" dur="500"/>
                                        <p:tgtEl>
                                          <p:spTgt spid="1032"/>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1034"/>
                                        </p:tgtEl>
                                        <p:attrNameLst>
                                          <p:attrName>style.visibility</p:attrName>
                                        </p:attrNameLst>
                                      </p:cBhvr>
                                      <p:to>
                                        <p:strVal val="visible"/>
                                      </p:to>
                                    </p:set>
                                    <p:animEffect transition="in" filter="fade">
                                      <p:cBhvr>
                                        <p:cTn id="54" dur="500"/>
                                        <p:tgtEl>
                                          <p:spTgt spid="1034"/>
                                        </p:tgtEl>
                                      </p:cBhvr>
                                    </p:animEffect>
                                  </p:childTnLst>
                                </p:cTn>
                              </p:par>
                            </p:childTnLst>
                          </p:cTn>
                        </p:par>
                        <p:par>
                          <p:cTn id="55" fill="hold">
                            <p:stCondLst>
                              <p:cond delay="1500"/>
                            </p:stCondLst>
                            <p:childTnLst>
                              <p:par>
                                <p:cTn id="56" presetID="10" presetClass="entr" presetSubtype="0" fill="hold" nodeType="afterEffect">
                                  <p:stCondLst>
                                    <p:cond delay="0"/>
                                  </p:stCondLst>
                                  <p:childTnLst>
                                    <p:set>
                                      <p:cBhvr>
                                        <p:cTn id="57" dur="1" fill="hold">
                                          <p:stCondLst>
                                            <p:cond delay="0"/>
                                          </p:stCondLst>
                                        </p:cTn>
                                        <p:tgtEl>
                                          <p:spTgt spid="1033"/>
                                        </p:tgtEl>
                                        <p:attrNameLst>
                                          <p:attrName>style.visibility</p:attrName>
                                        </p:attrNameLst>
                                      </p:cBhvr>
                                      <p:to>
                                        <p:strVal val="visible"/>
                                      </p:to>
                                    </p:set>
                                    <p:animEffect transition="in" filter="fade">
                                      <p:cBhvr>
                                        <p:cTn id="58" dur="500"/>
                                        <p:tgtEl>
                                          <p:spTgt spid="10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 grpId="0" animBg="1"/>
      <p:bldP spid="1037"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 name="Rectangle 80"/>
          <p:cNvSpPr/>
          <p:nvPr/>
        </p:nvSpPr>
        <p:spPr>
          <a:xfrm rot="20021959">
            <a:off x="7436845" y="3682596"/>
            <a:ext cx="2583953" cy="273384"/>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80" name="Rectangle 79"/>
          <p:cNvSpPr/>
          <p:nvPr/>
        </p:nvSpPr>
        <p:spPr>
          <a:xfrm>
            <a:off x="7543491" y="5639888"/>
            <a:ext cx="2583953" cy="273384"/>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3" name="Title 2"/>
          <p:cNvSpPr>
            <a:spLocks noGrp="1"/>
          </p:cNvSpPr>
          <p:nvPr>
            <p:ph type="title"/>
          </p:nvPr>
        </p:nvSpPr>
        <p:spPr/>
        <p:txBody>
          <a:bodyPr/>
          <a:lstStyle/>
          <a:p>
            <a:r>
              <a:rPr lang="en-US" dirty="0"/>
              <a:t>Other Topics – Visualization</a:t>
            </a:r>
          </a:p>
        </p:txBody>
      </p:sp>
      <p:sp>
        <p:nvSpPr>
          <p:cNvPr id="4" name="Content Placeholder 3"/>
          <p:cNvSpPr>
            <a:spLocks noGrp="1"/>
          </p:cNvSpPr>
          <p:nvPr>
            <p:ph idx="1"/>
          </p:nvPr>
        </p:nvSpPr>
        <p:spPr>
          <a:xfrm>
            <a:off x="609602" y="1600200"/>
            <a:ext cx="10769600" cy="1560108"/>
          </a:xfrm>
        </p:spPr>
        <p:txBody>
          <a:bodyPr/>
          <a:lstStyle/>
          <a:p>
            <a:r>
              <a:rPr lang="en-US" dirty="0"/>
              <a:t>For larger deformations</a:t>
            </a:r>
          </a:p>
          <a:p>
            <a:pPr lvl="1"/>
            <a:r>
              <a:rPr lang="en-US" dirty="0"/>
              <a:t>Quality of visualization decreases (only </a:t>
            </a:r>
            <a:r>
              <a:rPr lang="en-US" dirty="0" err="1"/>
              <a:t>undeformed</a:t>
            </a:r>
            <a:r>
              <a:rPr lang="en-US" dirty="0"/>
              <a:t> body is shown)</a:t>
            </a:r>
          </a:p>
          <a:p>
            <a:pPr lvl="1"/>
            <a:r>
              <a:rPr lang="en-US" dirty="0"/>
              <a:t>Visualization can be misleading (depends on </a:t>
            </a:r>
            <a:r>
              <a:rPr lang="en-US" dirty="0" err="1"/>
              <a:t>undeformed</a:t>
            </a:r>
            <a:r>
              <a:rPr lang="en-US" dirty="0"/>
              <a:t> body attachment frame)</a:t>
            </a:r>
          </a:p>
        </p:txBody>
      </p:sp>
      <p:sp>
        <p:nvSpPr>
          <p:cNvPr id="45" name="Rectangle 44"/>
          <p:cNvSpPr/>
          <p:nvPr/>
        </p:nvSpPr>
        <p:spPr>
          <a:xfrm>
            <a:off x="1146424" y="5184707"/>
            <a:ext cx="2583953" cy="273384"/>
          </a:xfrm>
          <a:prstGeom prst="rect">
            <a:avLst/>
          </a:prstGeom>
          <a:solidFill>
            <a:schemeClr val="accent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nvGrpSpPr>
          <p:cNvPr id="33" name="Group 32"/>
          <p:cNvGrpSpPr/>
          <p:nvPr/>
        </p:nvGrpSpPr>
        <p:grpSpPr>
          <a:xfrm>
            <a:off x="609602" y="4853222"/>
            <a:ext cx="628262" cy="914400"/>
            <a:chOff x="1524000" y="3429000"/>
            <a:chExt cx="628262" cy="914400"/>
          </a:xfrm>
        </p:grpSpPr>
        <p:sp>
          <p:nvSpPr>
            <p:cNvPr id="34" name="Isosceles Triangle 33"/>
            <p:cNvSpPr/>
            <p:nvPr/>
          </p:nvSpPr>
          <p:spPr>
            <a:xfrm rot="5400000">
              <a:off x="1695062" y="3712278"/>
              <a:ext cx="365760" cy="365760"/>
            </a:xfrm>
            <a:prstGeom prst="triangle">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35" name="Oval 34"/>
            <p:cNvSpPr/>
            <p:nvPr/>
          </p:nvSpPr>
          <p:spPr>
            <a:xfrm>
              <a:off x="1969382" y="3803718"/>
              <a:ext cx="182880" cy="182880"/>
            </a:xfrm>
            <a:prstGeom prst="ellipse">
              <a:avLst/>
            </a:prstGeom>
            <a:solidFill>
              <a:schemeClr val="bg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36" name="Oval 35"/>
            <p:cNvSpPr/>
            <p:nvPr/>
          </p:nvSpPr>
          <p:spPr>
            <a:xfrm>
              <a:off x="1562441" y="3751154"/>
              <a:ext cx="109728" cy="109728"/>
            </a:xfrm>
            <a:prstGeom prst="ellipse">
              <a:avLst/>
            </a:prstGeom>
            <a:solidFill>
              <a:schemeClr val="bg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37" name="Oval 36"/>
            <p:cNvSpPr/>
            <p:nvPr/>
          </p:nvSpPr>
          <p:spPr>
            <a:xfrm>
              <a:off x="1562441" y="3944674"/>
              <a:ext cx="109728" cy="109728"/>
            </a:xfrm>
            <a:prstGeom prst="ellipse">
              <a:avLst/>
            </a:prstGeom>
            <a:solidFill>
              <a:schemeClr val="bg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cxnSp>
          <p:nvCxnSpPr>
            <p:cNvPr id="38" name="Straight Connector 37"/>
            <p:cNvCxnSpPr/>
            <p:nvPr/>
          </p:nvCxnSpPr>
          <p:spPr>
            <a:xfrm>
              <a:off x="1524000" y="3429000"/>
              <a:ext cx="0" cy="91440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flipH="1">
            <a:off x="3638938" y="4862180"/>
            <a:ext cx="628262" cy="914400"/>
            <a:chOff x="1524000" y="3429000"/>
            <a:chExt cx="628262" cy="914400"/>
          </a:xfrm>
        </p:grpSpPr>
        <p:sp>
          <p:nvSpPr>
            <p:cNvPr id="40" name="Isosceles Triangle 39"/>
            <p:cNvSpPr/>
            <p:nvPr/>
          </p:nvSpPr>
          <p:spPr>
            <a:xfrm rot="5400000">
              <a:off x="1695062" y="3712278"/>
              <a:ext cx="365760" cy="365760"/>
            </a:xfrm>
            <a:prstGeom prst="triangle">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41" name="Oval 40"/>
            <p:cNvSpPr/>
            <p:nvPr/>
          </p:nvSpPr>
          <p:spPr>
            <a:xfrm>
              <a:off x="1969382" y="3803718"/>
              <a:ext cx="182880" cy="182880"/>
            </a:xfrm>
            <a:prstGeom prst="ellipse">
              <a:avLst/>
            </a:prstGeom>
            <a:solidFill>
              <a:schemeClr val="bg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42" name="Oval 41"/>
            <p:cNvSpPr/>
            <p:nvPr/>
          </p:nvSpPr>
          <p:spPr>
            <a:xfrm>
              <a:off x="1562441" y="3751154"/>
              <a:ext cx="109728" cy="109728"/>
            </a:xfrm>
            <a:prstGeom prst="ellipse">
              <a:avLst/>
            </a:prstGeom>
            <a:solidFill>
              <a:schemeClr val="bg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43" name="Oval 42"/>
            <p:cNvSpPr/>
            <p:nvPr/>
          </p:nvSpPr>
          <p:spPr>
            <a:xfrm>
              <a:off x="1562441" y="3944674"/>
              <a:ext cx="109728" cy="109728"/>
            </a:xfrm>
            <a:prstGeom prst="ellipse">
              <a:avLst/>
            </a:prstGeom>
            <a:solidFill>
              <a:schemeClr val="bg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cxnSp>
          <p:nvCxnSpPr>
            <p:cNvPr id="44" name="Straight Connector 43"/>
            <p:cNvCxnSpPr/>
            <p:nvPr/>
          </p:nvCxnSpPr>
          <p:spPr>
            <a:xfrm>
              <a:off x="1524000" y="3429000"/>
              <a:ext cx="0" cy="91440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0" name="Freeform 59"/>
          <p:cNvSpPr/>
          <p:nvPr/>
        </p:nvSpPr>
        <p:spPr>
          <a:xfrm>
            <a:off x="7548465" y="3943480"/>
            <a:ext cx="2584580" cy="466538"/>
          </a:xfrm>
          <a:custGeom>
            <a:avLst/>
            <a:gdLst>
              <a:gd name="connsiteX0" fmla="*/ 0 w 2584580"/>
              <a:gd name="connsiteY0" fmla="*/ 457207 h 466538"/>
              <a:gd name="connsiteX1" fmla="*/ 1287625 w 2584580"/>
              <a:gd name="connsiteY1" fmla="*/ 7 h 466538"/>
              <a:gd name="connsiteX2" fmla="*/ 2584580 w 2584580"/>
              <a:gd name="connsiteY2" fmla="*/ 466538 h 466538"/>
            </a:gdLst>
            <a:ahLst/>
            <a:cxnLst>
              <a:cxn ang="0">
                <a:pos x="connsiteX0" y="connsiteY0"/>
              </a:cxn>
              <a:cxn ang="0">
                <a:pos x="connsiteX1" y="connsiteY1"/>
              </a:cxn>
              <a:cxn ang="0">
                <a:pos x="connsiteX2" y="connsiteY2"/>
              </a:cxn>
            </a:cxnLst>
            <a:rect l="l" t="t" r="r" b="b"/>
            <a:pathLst>
              <a:path w="2584580" h="466538">
                <a:moveTo>
                  <a:pt x="0" y="457207"/>
                </a:moveTo>
                <a:cubicBezTo>
                  <a:pt x="428431" y="227829"/>
                  <a:pt x="856862" y="-1548"/>
                  <a:pt x="1287625" y="7"/>
                </a:cubicBezTo>
                <a:cubicBezTo>
                  <a:pt x="1718388" y="1562"/>
                  <a:pt x="2151484" y="234050"/>
                  <a:pt x="2584580" y="466538"/>
                </a:cubicBezTo>
              </a:path>
            </a:pathLst>
          </a:custGeom>
          <a:noFill/>
          <a:ln>
            <a:solidFill>
              <a:schemeClr val="accent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78"/>
          <p:cNvSpPr/>
          <p:nvPr/>
        </p:nvSpPr>
        <p:spPr>
          <a:xfrm>
            <a:off x="7546598" y="5795858"/>
            <a:ext cx="2584580" cy="466538"/>
          </a:xfrm>
          <a:custGeom>
            <a:avLst/>
            <a:gdLst>
              <a:gd name="connsiteX0" fmla="*/ 0 w 2584580"/>
              <a:gd name="connsiteY0" fmla="*/ 457207 h 466538"/>
              <a:gd name="connsiteX1" fmla="*/ 1287625 w 2584580"/>
              <a:gd name="connsiteY1" fmla="*/ 7 h 466538"/>
              <a:gd name="connsiteX2" fmla="*/ 2584580 w 2584580"/>
              <a:gd name="connsiteY2" fmla="*/ 466538 h 466538"/>
            </a:gdLst>
            <a:ahLst/>
            <a:cxnLst>
              <a:cxn ang="0">
                <a:pos x="connsiteX0" y="connsiteY0"/>
              </a:cxn>
              <a:cxn ang="0">
                <a:pos x="connsiteX1" y="connsiteY1"/>
              </a:cxn>
              <a:cxn ang="0">
                <a:pos x="connsiteX2" y="connsiteY2"/>
              </a:cxn>
            </a:cxnLst>
            <a:rect l="l" t="t" r="r" b="b"/>
            <a:pathLst>
              <a:path w="2584580" h="466538">
                <a:moveTo>
                  <a:pt x="0" y="457207"/>
                </a:moveTo>
                <a:cubicBezTo>
                  <a:pt x="428431" y="227829"/>
                  <a:pt x="856862" y="-1548"/>
                  <a:pt x="1287625" y="7"/>
                </a:cubicBezTo>
                <a:cubicBezTo>
                  <a:pt x="1718388" y="1562"/>
                  <a:pt x="2151484" y="234050"/>
                  <a:pt x="2584580" y="466538"/>
                </a:cubicBezTo>
              </a:path>
            </a:pathLst>
          </a:custGeom>
          <a:noFill/>
          <a:ln>
            <a:solidFill>
              <a:schemeClr val="accent1">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p:cNvGrpSpPr/>
          <p:nvPr/>
        </p:nvGrpSpPr>
        <p:grpSpPr>
          <a:xfrm>
            <a:off x="7010402" y="3929864"/>
            <a:ext cx="628262" cy="914400"/>
            <a:chOff x="1524000" y="3429000"/>
            <a:chExt cx="628262" cy="914400"/>
          </a:xfrm>
        </p:grpSpPr>
        <p:sp>
          <p:nvSpPr>
            <p:cNvPr id="48" name="Isosceles Triangle 47"/>
            <p:cNvSpPr/>
            <p:nvPr/>
          </p:nvSpPr>
          <p:spPr>
            <a:xfrm rot="5400000">
              <a:off x="1695062" y="3712278"/>
              <a:ext cx="365760" cy="365760"/>
            </a:xfrm>
            <a:prstGeom prst="triangle">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49" name="Oval 48"/>
            <p:cNvSpPr/>
            <p:nvPr/>
          </p:nvSpPr>
          <p:spPr>
            <a:xfrm>
              <a:off x="1969382" y="3803718"/>
              <a:ext cx="182880" cy="182880"/>
            </a:xfrm>
            <a:prstGeom prst="ellipse">
              <a:avLst/>
            </a:prstGeom>
            <a:solidFill>
              <a:schemeClr val="bg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50" name="Oval 49"/>
            <p:cNvSpPr/>
            <p:nvPr/>
          </p:nvSpPr>
          <p:spPr>
            <a:xfrm>
              <a:off x="1562441" y="3751154"/>
              <a:ext cx="109728" cy="109728"/>
            </a:xfrm>
            <a:prstGeom prst="ellipse">
              <a:avLst/>
            </a:prstGeom>
            <a:solidFill>
              <a:schemeClr val="bg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51" name="Oval 50"/>
            <p:cNvSpPr/>
            <p:nvPr/>
          </p:nvSpPr>
          <p:spPr>
            <a:xfrm>
              <a:off x="1562441" y="3944674"/>
              <a:ext cx="109728" cy="109728"/>
            </a:xfrm>
            <a:prstGeom prst="ellipse">
              <a:avLst/>
            </a:prstGeom>
            <a:solidFill>
              <a:schemeClr val="bg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cxnSp>
          <p:nvCxnSpPr>
            <p:cNvPr id="52" name="Straight Connector 51"/>
            <p:cNvCxnSpPr/>
            <p:nvPr/>
          </p:nvCxnSpPr>
          <p:spPr>
            <a:xfrm>
              <a:off x="1524000" y="3429000"/>
              <a:ext cx="0" cy="91440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flipH="1">
            <a:off x="10039738" y="3938822"/>
            <a:ext cx="628262" cy="914400"/>
            <a:chOff x="1524000" y="3429000"/>
            <a:chExt cx="628262" cy="914400"/>
          </a:xfrm>
        </p:grpSpPr>
        <p:sp>
          <p:nvSpPr>
            <p:cNvPr id="54" name="Isosceles Triangle 53"/>
            <p:cNvSpPr/>
            <p:nvPr/>
          </p:nvSpPr>
          <p:spPr>
            <a:xfrm rot="5400000">
              <a:off x="1695062" y="3712278"/>
              <a:ext cx="365760" cy="365760"/>
            </a:xfrm>
            <a:prstGeom prst="triangle">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55" name="Oval 54"/>
            <p:cNvSpPr/>
            <p:nvPr/>
          </p:nvSpPr>
          <p:spPr>
            <a:xfrm>
              <a:off x="1969382" y="3803718"/>
              <a:ext cx="182880" cy="182880"/>
            </a:xfrm>
            <a:prstGeom prst="ellipse">
              <a:avLst/>
            </a:prstGeom>
            <a:solidFill>
              <a:schemeClr val="bg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56" name="Oval 55"/>
            <p:cNvSpPr/>
            <p:nvPr/>
          </p:nvSpPr>
          <p:spPr>
            <a:xfrm>
              <a:off x="1562441" y="3751154"/>
              <a:ext cx="109728" cy="109728"/>
            </a:xfrm>
            <a:prstGeom prst="ellipse">
              <a:avLst/>
            </a:prstGeom>
            <a:solidFill>
              <a:schemeClr val="bg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57" name="Oval 56"/>
            <p:cNvSpPr/>
            <p:nvPr/>
          </p:nvSpPr>
          <p:spPr>
            <a:xfrm>
              <a:off x="1562441" y="3944674"/>
              <a:ext cx="109728" cy="109728"/>
            </a:xfrm>
            <a:prstGeom prst="ellipse">
              <a:avLst/>
            </a:prstGeom>
            <a:solidFill>
              <a:schemeClr val="bg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cxnSp>
          <p:nvCxnSpPr>
            <p:cNvPr id="58" name="Straight Connector 57"/>
            <p:cNvCxnSpPr/>
            <p:nvPr/>
          </p:nvCxnSpPr>
          <p:spPr>
            <a:xfrm>
              <a:off x="1524000" y="3429000"/>
              <a:ext cx="0" cy="91440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7" name="Group 66"/>
          <p:cNvGrpSpPr/>
          <p:nvPr/>
        </p:nvGrpSpPr>
        <p:grpSpPr>
          <a:xfrm>
            <a:off x="7008535" y="5782242"/>
            <a:ext cx="628262" cy="914400"/>
            <a:chOff x="1524000" y="3429000"/>
            <a:chExt cx="628262" cy="914400"/>
          </a:xfrm>
        </p:grpSpPr>
        <p:sp>
          <p:nvSpPr>
            <p:cNvPr id="68" name="Isosceles Triangle 67"/>
            <p:cNvSpPr/>
            <p:nvPr/>
          </p:nvSpPr>
          <p:spPr>
            <a:xfrm rot="5400000">
              <a:off x="1695062" y="3712278"/>
              <a:ext cx="365760" cy="365760"/>
            </a:xfrm>
            <a:prstGeom prst="triangle">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69" name="Oval 68"/>
            <p:cNvSpPr/>
            <p:nvPr/>
          </p:nvSpPr>
          <p:spPr>
            <a:xfrm>
              <a:off x="1969382" y="3803718"/>
              <a:ext cx="182880" cy="182880"/>
            </a:xfrm>
            <a:prstGeom prst="ellipse">
              <a:avLst/>
            </a:prstGeom>
            <a:solidFill>
              <a:schemeClr val="bg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70" name="Oval 69"/>
            <p:cNvSpPr/>
            <p:nvPr/>
          </p:nvSpPr>
          <p:spPr>
            <a:xfrm>
              <a:off x="1562441" y="3751154"/>
              <a:ext cx="109728" cy="109728"/>
            </a:xfrm>
            <a:prstGeom prst="ellipse">
              <a:avLst/>
            </a:prstGeom>
            <a:solidFill>
              <a:schemeClr val="bg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71" name="Oval 70"/>
            <p:cNvSpPr/>
            <p:nvPr/>
          </p:nvSpPr>
          <p:spPr>
            <a:xfrm>
              <a:off x="1562441" y="3944674"/>
              <a:ext cx="109728" cy="109728"/>
            </a:xfrm>
            <a:prstGeom prst="ellipse">
              <a:avLst/>
            </a:prstGeom>
            <a:solidFill>
              <a:schemeClr val="bg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cxnSp>
          <p:nvCxnSpPr>
            <p:cNvPr id="72" name="Straight Connector 71"/>
            <p:cNvCxnSpPr/>
            <p:nvPr/>
          </p:nvCxnSpPr>
          <p:spPr>
            <a:xfrm>
              <a:off x="1524000" y="3429000"/>
              <a:ext cx="0" cy="91440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3" name="Group 72"/>
          <p:cNvGrpSpPr/>
          <p:nvPr/>
        </p:nvGrpSpPr>
        <p:grpSpPr>
          <a:xfrm flipH="1">
            <a:off x="10037871" y="5791200"/>
            <a:ext cx="628262" cy="914400"/>
            <a:chOff x="1524000" y="3429000"/>
            <a:chExt cx="628262" cy="914400"/>
          </a:xfrm>
        </p:grpSpPr>
        <p:sp>
          <p:nvSpPr>
            <p:cNvPr id="74" name="Isosceles Triangle 73"/>
            <p:cNvSpPr/>
            <p:nvPr/>
          </p:nvSpPr>
          <p:spPr>
            <a:xfrm rot="5400000">
              <a:off x="1695062" y="3712278"/>
              <a:ext cx="365760" cy="365760"/>
            </a:xfrm>
            <a:prstGeom prst="triangle">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75" name="Oval 74"/>
            <p:cNvSpPr/>
            <p:nvPr/>
          </p:nvSpPr>
          <p:spPr>
            <a:xfrm>
              <a:off x="1969382" y="3803718"/>
              <a:ext cx="182880" cy="182880"/>
            </a:xfrm>
            <a:prstGeom prst="ellipse">
              <a:avLst/>
            </a:prstGeom>
            <a:solidFill>
              <a:schemeClr val="bg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76" name="Oval 75"/>
            <p:cNvSpPr/>
            <p:nvPr/>
          </p:nvSpPr>
          <p:spPr>
            <a:xfrm>
              <a:off x="1562441" y="3751154"/>
              <a:ext cx="109728" cy="109728"/>
            </a:xfrm>
            <a:prstGeom prst="ellipse">
              <a:avLst/>
            </a:prstGeom>
            <a:solidFill>
              <a:schemeClr val="bg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77" name="Oval 76"/>
            <p:cNvSpPr/>
            <p:nvPr/>
          </p:nvSpPr>
          <p:spPr>
            <a:xfrm>
              <a:off x="1562441" y="3944674"/>
              <a:ext cx="109728" cy="109728"/>
            </a:xfrm>
            <a:prstGeom prst="ellipse">
              <a:avLst/>
            </a:prstGeom>
            <a:solidFill>
              <a:schemeClr val="bg1"/>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cxnSp>
          <p:nvCxnSpPr>
            <p:cNvPr id="78" name="Straight Connector 77"/>
            <p:cNvCxnSpPr/>
            <p:nvPr/>
          </p:nvCxnSpPr>
          <p:spPr>
            <a:xfrm>
              <a:off x="1524000" y="3429000"/>
              <a:ext cx="0" cy="91440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83" name="Straight Arrow Connector 82"/>
          <p:cNvCxnSpPr/>
          <p:nvPr/>
        </p:nvCxnSpPr>
        <p:spPr>
          <a:xfrm flipV="1">
            <a:off x="10363200" y="5791200"/>
            <a:ext cx="0" cy="466158"/>
          </a:xfrm>
          <a:prstGeom prst="straightConnector1">
            <a:avLst/>
          </a:prstGeom>
          <a:ln w="31750">
            <a:solidFill>
              <a:schemeClr val="accent4"/>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V="1">
            <a:off x="7315200" y="5782242"/>
            <a:ext cx="0" cy="466158"/>
          </a:xfrm>
          <a:prstGeom prst="straightConnector1">
            <a:avLst/>
          </a:prstGeom>
          <a:ln w="31750">
            <a:solidFill>
              <a:schemeClr val="accent4"/>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V="1">
            <a:off x="9982200" y="3224928"/>
            <a:ext cx="0" cy="1188720"/>
          </a:xfrm>
          <a:prstGeom prst="straightConnector1">
            <a:avLst/>
          </a:prstGeom>
          <a:ln w="31750">
            <a:solidFill>
              <a:schemeClr val="accent4"/>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V="1">
            <a:off x="381000" y="4962510"/>
            <a:ext cx="0" cy="731520"/>
          </a:xfrm>
          <a:prstGeom prst="straightConnector1">
            <a:avLst/>
          </a:prstGeom>
          <a:ln w="50800">
            <a:solidFill>
              <a:schemeClr val="accent3"/>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V="1">
            <a:off x="4495800" y="4966551"/>
            <a:ext cx="0" cy="731520"/>
          </a:xfrm>
          <a:prstGeom prst="straightConnector1">
            <a:avLst/>
          </a:prstGeom>
          <a:ln w="50800">
            <a:solidFill>
              <a:schemeClr val="accent3"/>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89" name="Right Arrow 88"/>
          <p:cNvSpPr/>
          <p:nvPr/>
        </p:nvSpPr>
        <p:spPr>
          <a:xfrm rot="-1200000">
            <a:off x="5238461" y="4643900"/>
            <a:ext cx="914400" cy="274320"/>
          </a:xfrm>
          <a:prstGeom prst="rightArrow">
            <a:avLst>
              <a:gd name="adj1" fmla="val 50000"/>
              <a:gd name="adj2" fmla="val 704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90" name="Right Arrow 89"/>
          <p:cNvSpPr/>
          <p:nvPr/>
        </p:nvSpPr>
        <p:spPr>
          <a:xfrm rot="1200000">
            <a:off x="5238461" y="5597380"/>
            <a:ext cx="914400" cy="274320"/>
          </a:xfrm>
          <a:prstGeom prst="rightArrow">
            <a:avLst>
              <a:gd name="adj1" fmla="val 50000"/>
              <a:gd name="adj2" fmla="val 704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extLst>
      <p:ext uri="{BB962C8B-B14F-4D97-AF65-F5344CB8AC3E}">
        <p14:creationId xmlns:p14="http://schemas.microsoft.com/office/powerpoint/2010/main" val="974352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Basic Approach</a:t>
            </a:r>
          </a:p>
        </p:txBody>
      </p:sp>
      <p:sp>
        <p:nvSpPr>
          <p:cNvPr id="4" name="Content Placeholder 3"/>
          <p:cNvSpPr>
            <a:spLocks noGrp="1"/>
          </p:cNvSpPr>
          <p:nvPr>
            <p:ph idx="1"/>
          </p:nvPr>
        </p:nvSpPr>
        <p:spPr>
          <a:xfrm>
            <a:off x="609602" y="1600200"/>
            <a:ext cx="10769600" cy="838200"/>
          </a:xfrm>
        </p:spPr>
        <p:txBody>
          <a:bodyPr/>
          <a:lstStyle/>
          <a:p>
            <a:r>
              <a:rPr lang="en-US" dirty="0"/>
              <a:t>Flexible-body deflection behavior modeled in Simulink is superimposed on the rigid-body motion modeled in Simscape Multibody</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8827" y="3941460"/>
            <a:ext cx="4615379" cy="2916540"/>
          </a:xfrm>
          <a:prstGeom prst="rect">
            <a:avLst/>
          </a:prstGeom>
        </p:spPr>
      </p:pic>
      <p:cxnSp>
        <p:nvCxnSpPr>
          <p:cNvPr id="51" name="Straight Connector 50"/>
          <p:cNvCxnSpPr/>
          <p:nvPr/>
        </p:nvCxnSpPr>
        <p:spPr>
          <a:xfrm flipH="1">
            <a:off x="7374147" y="3118500"/>
            <a:ext cx="0" cy="1280160"/>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2" name="Oval 51"/>
          <p:cNvSpPr/>
          <p:nvPr/>
        </p:nvSpPr>
        <p:spPr>
          <a:xfrm>
            <a:off x="7191267" y="3547834"/>
            <a:ext cx="365760" cy="3657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itchFamily="34" charset="0"/>
                <a:cs typeface="Arial" pitchFamily="34" charset="0"/>
              </a:rPr>
              <a:t>J</a:t>
            </a:r>
          </a:p>
        </p:txBody>
      </p:sp>
      <p:sp>
        <p:nvSpPr>
          <p:cNvPr id="53" name="Oval 52"/>
          <p:cNvSpPr/>
          <p:nvPr/>
        </p:nvSpPr>
        <p:spPr>
          <a:xfrm>
            <a:off x="7282707" y="3024263"/>
            <a:ext cx="182880" cy="1828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56" name="Oval 55"/>
          <p:cNvSpPr/>
          <p:nvPr/>
        </p:nvSpPr>
        <p:spPr>
          <a:xfrm>
            <a:off x="8973251" y="5308290"/>
            <a:ext cx="182880" cy="1828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cxnSp>
        <p:nvCxnSpPr>
          <p:cNvPr id="57" name="Straight Connector 56"/>
          <p:cNvCxnSpPr/>
          <p:nvPr/>
        </p:nvCxnSpPr>
        <p:spPr>
          <a:xfrm flipH="1">
            <a:off x="10682058" y="4770329"/>
            <a:ext cx="0" cy="1097280"/>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8" name="Oval 57"/>
          <p:cNvSpPr/>
          <p:nvPr/>
        </p:nvSpPr>
        <p:spPr>
          <a:xfrm>
            <a:off x="10499178" y="5162335"/>
            <a:ext cx="365760" cy="3657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itchFamily="34" charset="0"/>
                <a:cs typeface="Arial" pitchFamily="34" charset="0"/>
              </a:rPr>
              <a:t>J</a:t>
            </a:r>
          </a:p>
        </p:txBody>
      </p:sp>
      <p:sp>
        <p:nvSpPr>
          <p:cNvPr id="59" name="Oval 58"/>
          <p:cNvSpPr/>
          <p:nvPr/>
        </p:nvSpPr>
        <p:spPr>
          <a:xfrm>
            <a:off x="10599949" y="4651235"/>
            <a:ext cx="182880" cy="1828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6" name="Oval 5"/>
          <p:cNvSpPr/>
          <p:nvPr/>
        </p:nvSpPr>
        <p:spPr>
          <a:xfrm>
            <a:off x="10599949" y="5782854"/>
            <a:ext cx="182880" cy="18288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7" name="Oval 6"/>
          <p:cNvSpPr/>
          <p:nvPr/>
        </p:nvSpPr>
        <p:spPr>
          <a:xfrm>
            <a:off x="7280220" y="4303798"/>
            <a:ext cx="182880" cy="18288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61" name="Rectangle 60"/>
          <p:cNvSpPr/>
          <p:nvPr/>
        </p:nvSpPr>
        <p:spPr>
          <a:xfrm>
            <a:off x="1066799" y="4870163"/>
            <a:ext cx="4038601" cy="54864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pitchFamily="34" charset="0"/>
                <a:cs typeface="Arial" pitchFamily="34" charset="0"/>
              </a:rPr>
              <a:t>UNDEFORMED BODY</a:t>
            </a:r>
          </a:p>
        </p:txBody>
      </p:sp>
      <p:sp>
        <p:nvSpPr>
          <p:cNvPr id="63" name="Rectangle 62"/>
          <p:cNvSpPr/>
          <p:nvPr/>
        </p:nvSpPr>
        <p:spPr>
          <a:xfrm>
            <a:off x="3002132" y="5427723"/>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pitchFamily="34" charset="0"/>
                <a:cs typeface="Arial" pitchFamily="34" charset="0"/>
              </a:rPr>
              <a:t>F</a:t>
            </a:r>
          </a:p>
        </p:txBody>
      </p:sp>
      <p:sp>
        <p:nvSpPr>
          <p:cNvPr id="64" name="Rectangle 63"/>
          <p:cNvSpPr/>
          <p:nvPr/>
        </p:nvSpPr>
        <p:spPr>
          <a:xfrm>
            <a:off x="1541859" y="4680904"/>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pitchFamily="34" charset="0"/>
                <a:cs typeface="Arial" pitchFamily="34" charset="0"/>
              </a:rPr>
              <a:t>F</a:t>
            </a:r>
          </a:p>
        </p:txBody>
      </p:sp>
      <p:sp>
        <p:nvSpPr>
          <p:cNvPr id="65" name="Rectangle 64"/>
          <p:cNvSpPr/>
          <p:nvPr/>
        </p:nvSpPr>
        <p:spPr>
          <a:xfrm>
            <a:off x="4463254" y="4680904"/>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pitchFamily="34" charset="0"/>
                <a:cs typeface="Arial" pitchFamily="34" charset="0"/>
              </a:rPr>
              <a:t>F</a:t>
            </a:r>
          </a:p>
        </p:txBody>
      </p:sp>
      <p:sp>
        <p:nvSpPr>
          <p:cNvPr id="67" name="Oval 66"/>
          <p:cNvSpPr/>
          <p:nvPr/>
        </p:nvSpPr>
        <p:spPr>
          <a:xfrm>
            <a:off x="4280374" y="3850020"/>
            <a:ext cx="548640" cy="5486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itchFamily="34" charset="0"/>
                <a:cs typeface="Arial" pitchFamily="34" charset="0"/>
              </a:rPr>
              <a:t>J</a:t>
            </a:r>
          </a:p>
        </p:txBody>
      </p:sp>
      <p:sp>
        <p:nvSpPr>
          <p:cNvPr id="68" name="Oval 67"/>
          <p:cNvSpPr/>
          <p:nvPr/>
        </p:nvSpPr>
        <p:spPr>
          <a:xfrm>
            <a:off x="2818156" y="5835211"/>
            <a:ext cx="548640" cy="5486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itchFamily="34" charset="0"/>
                <a:cs typeface="Arial" pitchFamily="34" charset="0"/>
              </a:rPr>
              <a:t>W</a:t>
            </a:r>
          </a:p>
        </p:txBody>
      </p:sp>
      <p:sp>
        <p:nvSpPr>
          <p:cNvPr id="69" name="Oval 68"/>
          <p:cNvSpPr/>
          <p:nvPr/>
        </p:nvSpPr>
        <p:spPr>
          <a:xfrm>
            <a:off x="1358130" y="3850020"/>
            <a:ext cx="548640" cy="5486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itchFamily="34" charset="0"/>
                <a:cs typeface="Arial" pitchFamily="34" charset="0"/>
              </a:rPr>
              <a:t>J</a:t>
            </a:r>
          </a:p>
        </p:txBody>
      </p:sp>
      <p:sp>
        <p:nvSpPr>
          <p:cNvPr id="70" name="Rounded Rectangle 69"/>
          <p:cNvSpPr/>
          <p:nvPr/>
        </p:nvSpPr>
        <p:spPr>
          <a:xfrm>
            <a:off x="2330476" y="2828940"/>
            <a:ext cx="1645920" cy="731520"/>
          </a:xfrm>
          <a:prstGeom prst="roundRect">
            <a:avLst>
              <a:gd name="adj" fmla="val 1794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pitchFamily="34" charset="0"/>
                <a:cs typeface="Arial" pitchFamily="34" charset="0"/>
              </a:rPr>
              <a:t>STATE-SPACE</a:t>
            </a:r>
            <a:br>
              <a:rPr lang="en-US" sz="1600" b="1" dirty="0">
                <a:solidFill>
                  <a:schemeClr val="tx1"/>
                </a:solidFill>
                <a:latin typeface="Arial" pitchFamily="34" charset="0"/>
                <a:cs typeface="Arial" pitchFamily="34" charset="0"/>
              </a:rPr>
            </a:br>
            <a:r>
              <a:rPr lang="en-US" sz="1600" b="1" dirty="0">
                <a:solidFill>
                  <a:schemeClr val="tx1"/>
                </a:solidFill>
                <a:latin typeface="Arial" pitchFamily="34" charset="0"/>
                <a:cs typeface="Arial" pitchFamily="34" charset="0"/>
              </a:rPr>
              <a:t>SYSTEM</a:t>
            </a:r>
          </a:p>
        </p:txBody>
      </p:sp>
      <p:sp>
        <p:nvSpPr>
          <p:cNvPr id="71" name="Rectangle 70"/>
          <p:cNvSpPr/>
          <p:nvPr/>
        </p:nvSpPr>
        <p:spPr>
          <a:xfrm>
            <a:off x="654076" y="2722260"/>
            <a:ext cx="4876800" cy="388620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72" name="Rectangle 71"/>
          <p:cNvSpPr/>
          <p:nvPr/>
        </p:nvSpPr>
        <p:spPr>
          <a:xfrm>
            <a:off x="5540207" y="3377580"/>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pitchFamily="34" charset="0"/>
                <a:cs typeface="Arial" pitchFamily="34" charset="0"/>
              </a:rPr>
              <a:t>F</a:t>
            </a:r>
          </a:p>
        </p:txBody>
      </p:sp>
      <p:sp>
        <p:nvSpPr>
          <p:cNvPr id="73" name="Rectangle 72"/>
          <p:cNvSpPr/>
          <p:nvPr/>
        </p:nvSpPr>
        <p:spPr>
          <a:xfrm>
            <a:off x="457200" y="3377580"/>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pitchFamily="34" charset="0"/>
                <a:cs typeface="Arial" pitchFamily="34" charset="0"/>
              </a:rPr>
              <a:t>F</a:t>
            </a:r>
          </a:p>
        </p:txBody>
      </p:sp>
      <p:sp>
        <p:nvSpPr>
          <p:cNvPr id="74" name="Rectangle 73"/>
          <p:cNvSpPr/>
          <p:nvPr/>
        </p:nvSpPr>
        <p:spPr>
          <a:xfrm>
            <a:off x="3002132" y="6617791"/>
            <a:ext cx="182880" cy="182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Arial" pitchFamily="34" charset="0"/>
                <a:cs typeface="Arial" pitchFamily="34" charset="0"/>
              </a:rPr>
              <a:t>F</a:t>
            </a:r>
          </a:p>
        </p:txBody>
      </p:sp>
      <p:cxnSp>
        <p:nvCxnSpPr>
          <p:cNvPr id="78" name="Straight Connector 77"/>
          <p:cNvCxnSpPr>
            <a:stCxn id="68" idx="0"/>
            <a:endCxn id="63" idx="2"/>
          </p:cNvCxnSpPr>
          <p:nvPr/>
        </p:nvCxnSpPr>
        <p:spPr>
          <a:xfrm flipV="1">
            <a:off x="3092476" y="5610603"/>
            <a:ext cx="1096" cy="2246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68" idx="4"/>
            <a:endCxn id="74" idx="0"/>
          </p:cNvCxnSpPr>
          <p:nvPr/>
        </p:nvCxnSpPr>
        <p:spPr>
          <a:xfrm>
            <a:off x="3092476" y="6383851"/>
            <a:ext cx="1096" cy="2339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67" idx="4"/>
            <a:endCxn id="65" idx="0"/>
          </p:cNvCxnSpPr>
          <p:nvPr/>
        </p:nvCxnSpPr>
        <p:spPr>
          <a:xfrm>
            <a:off x="4554694" y="4398660"/>
            <a:ext cx="0" cy="2822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endCxn id="67" idx="0"/>
          </p:cNvCxnSpPr>
          <p:nvPr/>
        </p:nvCxnSpPr>
        <p:spPr>
          <a:xfrm>
            <a:off x="4554694" y="3469020"/>
            <a:ext cx="0" cy="3810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a:off x="1631108" y="3464697"/>
            <a:ext cx="0" cy="38404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72" idx="1"/>
          </p:cNvCxnSpPr>
          <p:nvPr/>
        </p:nvCxnSpPr>
        <p:spPr>
          <a:xfrm flipH="1">
            <a:off x="4540698" y="3469020"/>
            <a:ext cx="99950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endCxn id="73" idx="3"/>
          </p:cNvCxnSpPr>
          <p:nvPr/>
        </p:nvCxnSpPr>
        <p:spPr>
          <a:xfrm flipH="1">
            <a:off x="640080" y="3469020"/>
            <a:ext cx="9923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stCxn id="69" idx="4"/>
            <a:endCxn id="64" idx="0"/>
          </p:cNvCxnSpPr>
          <p:nvPr/>
        </p:nvCxnSpPr>
        <p:spPr>
          <a:xfrm>
            <a:off x="1632450" y="4398660"/>
            <a:ext cx="849" cy="2822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6889753" y="2752306"/>
            <a:ext cx="484428" cy="400110"/>
          </a:xfrm>
          <a:prstGeom prst="rect">
            <a:avLst/>
          </a:prstGeom>
          <a:noFill/>
        </p:spPr>
        <p:txBody>
          <a:bodyPr wrap="none" rtlCol="0">
            <a:spAutoFit/>
          </a:bodyPr>
          <a:lstStyle/>
          <a:p>
            <a:r>
              <a:rPr lang="en-US" sz="2000" b="1" dirty="0">
                <a:solidFill>
                  <a:schemeClr val="tx2"/>
                </a:solidFill>
                <a:latin typeface="Arial" pitchFamily="34" charset="0"/>
                <a:cs typeface="Arial" pitchFamily="34" charset="0"/>
              </a:rPr>
              <a:t>F1</a:t>
            </a:r>
          </a:p>
        </p:txBody>
      </p:sp>
      <p:sp>
        <p:nvSpPr>
          <p:cNvPr id="106" name="TextBox 105"/>
          <p:cNvSpPr txBox="1"/>
          <p:nvPr/>
        </p:nvSpPr>
        <p:spPr>
          <a:xfrm>
            <a:off x="8502180" y="5119693"/>
            <a:ext cx="484428" cy="400110"/>
          </a:xfrm>
          <a:prstGeom prst="rect">
            <a:avLst/>
          </a:prstGeom>
          <a:noFill/>
        </p:spPr>
        <p:txBody>
          <a:bodyPr wrap="none" rtlCol="0">
            <a:spAutoFit/>
          </a:bodyPr>
          <a:lstStyle/>
          <a:p>
            <a:r>
              <a:rPr lang="en-US" sz="2000" b="1" dirty="0">
                <a:solidFill>
                  <a:schemeClr val="tx2"/>
                </a:solidFill>
                <a:latin typeface="Arial" pitchFamily="34" charset="0"/>
                <a:cs typeface="Arial" pitchFamily="34" charset="0"/>
              </a:rPr>
              <a:t>F2</a:t>
            </a:r>
          </a:p>
        </p:txBody>
      </p:sp>
      <p:sp>
        <p:nvSpPr>
          <p:cNvPr id="107" name="TextBox 106"/>
          <p:cNvSpPr txBox="1"/>
          <p:nvPr/>
        </p:nvSpPr>
        <p:spPr>
          <a:xfrm>
            <a:off x="10712880" y="4416484"/>
            <a:ext cx="484428" cy="400110"/>
          </a:xfrm>
          <a:prstGeom prst="rect">
            <a:avLst/>
          </a:prstGeom>
          <a:noFill/>
        </p:spPr>
        <p:txBody>
          <a:bodyPr wrap="none" rtlCol="0">
            <a:spAutoFit/>
          </a:bodyPr>
          <a:lstStyle/>
          <a:p>
            <a:r>
              <a:rPr lang="en-US" sz="2000" b="1" dirty="0">
                <a:solidFill>
                  <a:schemeClr val="tx2"/>
                </a:solidFill>
                <a:latin typeface="Arial" pitchFamily="34" charset="0"/>
                <a:cs typeface="Arial" pitchFamily="34" charset="0"/>
              </a:rPr>
              <a:t>F3</a:t>
            </a:r>
          </a:p>
        </p:txBody>
      </p:sp>
      <p:sp>
        <p:nvSpPr>
          <p:cNvPr id="108" name="TextBox 107"/>
          <p:cNvSpPr txBox="1"/>
          <p:nvPr/>
        </p:nvSpPr>
        <p:spPr>
          <a:xfrm>
            <a:off x="3402758" y="5940254"/>
            <a:ext cx="1018164" cy="307777"/>
          </a:xfrm>
          <a:prstGeom prst="rect">
            <a:avLst/>
          </a:prstGeom>
          <a:noFill/>
        </p:spPr>
        <p:txBody>
          <a:bodyPr wrap="none" rtlCol="0">
            <a:spAutoFit/>
          </a:bodyPr>
          <a:lstStyle/>
          <a:p>
            <a:r>
              <a:rPr lang="en-US" sz="1400" dirty="0">
                <a:latin typeface="Arial" pitchFamily="34" charset="0"/>
                <a:cs typeface="Arial" pitchFamily="34" charset="0"/>
              </a:rPr>
              <a:t>Weld Joint</a:t>
            </a:r>
          </a:p>
        </p:txBody>
      </p:sp>
      <p:cxnSp>
        <p:nvCxnSpPr>
          <p:cNvPr id="123" name="Straight Connector 122"/>
          <p:cNvCxnSpPr/>
          <p:nvPr/>
        </p:nvCxnSpPr>
        <p:spPr>
          <a:xfrm flipH="1">
            <a:off x="3625876" y="4012942"/>
            <a:ext cx="654498"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H="1">
            <a:off x="1903756" y="4012942"/>
            <a:ext cx="657512"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flipV="1">
            <a:off x="2559076" y="3560459"/>
            <a:ext cx="2192" cy="452483"/>
          </a:xfrm>
          <a:prstGeom prst="straightConnector1">
            <a:avLst/>
          </a:prstGeom>
          <a:ln w="25400">
            <a:solidFill>
              <a:schemeClr val="tx1"/>
            </a:solidFill>
            <a:prstDash val="sysDot"/>
            <a:tailEnd type="triangle"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p:nvPr/>
        </p:nvCxnSpPr>
        <p:spPr>
          <a:xfrm flipV="1">
            <a:off x="3625876" y="3558698"/>
            <a:ext cx="0" cy="457200"/>
          </a:xfrm>
          <a:prstGeom prst="straightConnector1">
            <a:avLst/>
          </a:prstGeom>
          <a:ln w="25400">
            <a:solidFill>
              <a:schemeClr val="tx1"/>
            </a:solidFill>
            <a:prstDash val="sysDot"/>
            <a:tailEnd type="triangle" w="lg" len="lg"/>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flipH="1">
            <a:off x="1903756" y="4246260"/>
            <a:ext cx="914400" cy="0"/>
          </a:xfrm>
          <a:prstGeom prst="straightConnector1">
            <a:avLst/>
          </a:prstGeom>
          <a:ln w="25400">
            <a:solidFill>
              <a:schemeClr val="tx1"/>
            </a:solidFill>
            <a:prstDash val="sysDot"/>
            <a:tailEnd type="triangle" w="lg" len="lg"/>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flipV="1">
            <a:off x="3377254" y="4246260"/>
            <a:ext cx="914400" cy="0"/>
          </a:xfrm>
          <a:prstGeom prst="straightConnector1">
            <a:avLst/>
          </a:prstGeom>
          <a:ln w="25400">
            <a:solidFill>
              <a:schemeClr val="tx1"/>
            </a:solidFill>
            <a:prstDash val="sysDot"/>
            <a:tailEnd type="triangle" w="lg" len="lg"/>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V="1">
            <a:off x="2818156" y="3560460"/>
            <a:ext cx="0" cy="68580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V="1">
            <a:off x="3377254" y="3551129"/>
            <a:ext cx="0" cy="68580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47" name="TextBox 146"/>
          <p:cNvSpPr txBox="1"/>
          <p:nvPr/>
        </p:nvSpPr>
        <p:spPr>
          <a:xfrm>
            <a:off x="2101876" y="4246260"/>
            <a:ext cx="731290" cy="307777"/>
          </a:xfrm>
          <a:prstGeom prst="rect">
            <a:avLst/>
          </a:prstGeom>
          <a:noFill/>
        </p:spPr>
        <p:txBody>
          <a:bodyPr wrap="none" rtlCol="0">
            <a:spAutoFit/>
          </a:bodyPr>
          <a:lstStyle/>
          <a:p>
            <a:r>
              <a:rPr lang="en-US" sz="1400" dirty="0">
                <a:latin typeface="Arial" pitchFamily="34" charset="0"/>
                <a:cs typeface="Arial" pitchFamily="34" charset="0"/>
              </a:rPr>
              <a:t>Forces</a:t>
            </a:r>
          </a:p>
        </p:txBody>
      </p:sp>
      <p:sp>
        <p:nvSpPr>
          <p:cNvPr id="148" name="TextBox 147"/>
          <p:cNvSpPr txBox="1"/>
          <p:nvPr/>
        </p:nvSpPr>
        <p:spPr>
          <a:xfrm>
            <a:off x="3351786" y="4246260"/>
            <a:ext cx="731290" cy="307777"/>
          </a:xfrm>
          <a:prstGeom prst="rect">
            <a:avLst/>
          </a:prstGeom>
          <a:noFill/>
        </p:spPr>
        <p:txBody>
          <a:bodyPr wrap="none" rtlCol="0">
            <a:spAutoFit/>
          </a:bodyPr>
          <a:lstStyle/>
          <a:p>
            <a:r>
              <a:rPr lang="en-US" sz="1400" dirty="0">
                <a:latin typeface="Arial" pitchFamily="34" charset="0"/>
                <a:cs typeface="Arial" pitchFamily="34" charset="0"/>
              </a:rPr>
              <a:t>Forces</a:t>
            </a:r>
          </a:p>
        </p:txBody>
      </p:sp>
      <p:sp>
        <p:nvSpPr>
          <p:cNvPr id="149" name="TextBox 148"/>
          <p:cNvSpPr txBox="1"/>
          <p:nvPr/>
        </p:nvSpPr>
        <p:spPr>
          <a:xfrm>
            <a:off x="3625876" y="3709883"/>
            <a:ext cx="721672" cy="307777"/>
          </a:xfrm>
          <a:prstGeom prst="rect">
            <a:avLst/>
          </a:prstGeom>
          <a:noFill/>
        </p:spPr>
        <p:txBody>
          <a:bodyPr wrap="none" rtlCol="0">
            <a:spAutoFit/>
          </a:bodyPr>
          <a:lstStyle/>
          <a:p>
            <a:r>
              <a:rPr lang="en-US" sz="1400" dirty="0">
                <a:latin typeface="Arial" pitchFamily="34" charset="0"/>
                <a:cs typeface="Arial" pitchFamily="34" charset="0"/>
              </a:rPr>
              <a:t>Motion</a:t>
            </a:r>
          </a:p>
        </p:txBody>
      </p:sp>
      <p:sp>
        <p:nvSpPr>
          <p:cNvPr id="150" name="TextBox 149"/>
          <p:cNvSpPr txBox="1"/>
          <p:nvPr/>
        </p:nvSpPr>
        <p:spPr>
          <a:xfrm>
            <a:off x="1837404" y="3709883"/>
            <a:ext cx="721672" cy="307777"/>
          </a:xfrm>
          <a:prstGeom prst="rect">
            <a:avLst/>
          </a:prstGeom>
          <a:noFill/>
        </p:spPr>
        <p:txBody>
          <a:bodyPr wrap="none" rtlCol="0">
            <a:spAutoFit/>
          </a:bodyPr>
          <a:lstStyle/>
          <a:p>
            <a:r>
              <a:rPr lang="en-US" sz="1400" dirty="0">
                <a:latin typeface="Arial" pitchFamily="34" charset="0"/>
                <a:cs typeface="Arial" pitchFamily="34" charset="0"/>
              </a:rPr>
              <a:t>Motion</a:t>
            </a:r>
          </a:p>
        </p:txBody>
      </p:sp>
      <p:pic>
        <p:nvPicPr>
          <p:cNvPr id="153" name="Picture 1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8693" y="2773662"/>
            <a:ext cx="3734321" cy="476316"/>
          </a:xfrm>
          <a:prstGeom prst="rect">
            <a:avLst/>
          </a:prstGeom>
        </p:spPr>
      </p:pic>
      <p:sp>
        <p:nvSpPr>
          <p:cNvPr id="156" name="Freeform 155"/>
          <p:cNvSpPr/>
          <p:nvPr/>
        </p:nvSpPr>
        <p:spPr>
          <a:xfrm>
            <a:off x="7592262" y="3303293"/>
            <a:ext cx="970384" cy="322808"/>
          </a:xfrm>
          <a:custGeom>
            <a:avLst/>
            <a:gdLst>
              <a:gd name="connsiteX0" fmla="*/ 0 w 970384"/>
              <a:gd name="connsiteY0" fmla="*/ 317241 h 322808"/>
              <a:gd name="connsiteX1" fmla="*/ 653143 w 970384"/>
              <a:gd name="connsiteY1" fmla="*/ 279918 h 322808"/>
              <a:gd name="connsiteX2" fmla="*/ 970384 w 970384"/>
              <a:gd name="connsiteY2" fmla="*/ 0 h 322808"/>
              <a:gd name="connsiteX3" fmla="*/ 970384 w 970384"/>
              <a:gd name="connsiteY3" fmla="*/ 0 h 322808"/>
            </a:gdLst>
            <a:ahLst/>
            <a:cxnLst>
              <a:cxn ang="0">
                <a:pos x="connsiteX0" y="connsiteY0"/>
              </a:cxn>
              <a:cxn ang="0">
                <a:pos x="connsiteX1" y="connsiteY1"/>
              </a:cxn>
              <a:cxn ang="0">
                <a:pos x="connsiteX2" y="connsiteY2"/>
              </a:cxn>
              <a:cxn ang="0">
                <a:pos x="connsiteX3" y="connsiteY3"/>
              </a:cxn>
            </a:cxnLst>
            <a:rect l="l" t="t" r="r" b="b"/>
            <a:pathLst>
              <a:path w="970384" h="322808">
                <a:moveTo>
                  <a:pt x="0" y="317241"/>
                </a:moveTo>
                <a:cubicBezTo>
                  <a:pt x="245706" y="325016"/>
                  <a:pt x="491412" y="332792"/>
                  <a:pt x="653143" y="279918"/>
                </a:cubicBezTo>
                <a:cubicBezTo>
                  <a:pt x="814874" y="227044"/>
                  <a:pt x="970384" y="0"/>
                  <a:pt x="970384" y="0"/>
                </a:cubicBezTo>
                <a:lnTo>
                  <a:pt x="970384" y="0"/>
                </a:lnTo>
              </a:path>
            </a:pathLst>
          </a:custGeom>
          <a:noFill/>
          <a:ln>
            <a:solidFill>
              <a:schemeClr val="tx1"/>
            </a:solidFill>
            <a:prstDash val="sysDot"/>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Freeform 156"/>
          <p:cNvSpPr/>
          <p:nvPr/>
        </p:nvSpPr>
        <p:spPr>
          <a:xfrm>
            <a:off x="7592262" y="3314754"/>
            <a:ext cx="1323137" cy="503371"/>
          </a:xfrm>
          <a:custGeom>
            <a:avLst/>
            <a:gdLst>
              <a:gd name="connsiteX0" fmla="*/ 0 w 970384"/>
              <a:gd name="connsiteY0" fmla="*/ 317241 h 322808"/>
              <a:gd name="connsiteX1" fmla="*/ 653143 w 970384"/>
              <a:gd name="connsiteY1" fmla="*/ 279918 h 322808"/>
              <a:gd name="connsiteX2" fmla="*/ 970384 w 970384"/>
              <a:gd name="connsiteY2" fmla="*/ 0 h 322808"/>
              <a:gd name="connsiteX3" fmla="*/ 970384 w 970384"/>
              <a:gd name="connsiteY3" fmla="*/ 0 h 322808"/>
            </a:gdLst>
            <a:ahLst/>
            <a:cxnLst>
              <a:cxn ang="0">
                <a:pos x="connsiteX0" y="connsiteY0"/>
              </a:cxn>
              <a:cxn ang="0">
                <a:pos x="connsiteX1" y="connsiteY1"/>
              </a:cxn>
              <a:cxn ang="0">
                <a:pos x="connsiteX2" y="connsiteY2"/>
              </a:cxn>
              <a:cxn ang="0">
                <a:pos x="connsiteX3" y="connsiteY3"/>
              </a:cxn>
            </a:cxnLst>
            <a:rect l="l" t="t" r="r" b="b"/>
            <a:pathLst>
              <a:path w="970384" h="322808">
                <a:moveTo>
                  <a:pt x="0" y="317241"/>
                </a:moveTo>
                <a:cubicBezTo>
                  <a:pt x="245706" y="325016"/>
                  <a:pt x="491412" y="332792"/>
                  <a:pt x="653143" y="279918"/>
                </a:cubicBezTo>
                <a:cubicBezTo>
                  <a:pt x="814874" y="227044"/>
                  <a:pt x="970384" y="0"/>
                  <a:pt x="970384" y="0"/>
                </a:cubicBezTo>
                <a:lnTo>
                  <a:pt x="970384" y="0"/>
                </a:lnTo>
              </a:path>
            </a:pathLst>
          </a:custGeom>
          <a:noFill/>
          <a:ln>
            <a:solidFill>
              <a:schemeClr val="tx1"/>
            </a:solidFill>
            <a:prstDash val="sysDot"/>
            <a:headEnd type="triangle" w="lg" len="lg"/>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Freeform 157"/>
          <p:cNvSpPr/>
          <p:nvPr/>
        </p:nvSpPr>
        <p:spPr>
          <a:xfrm>
            <a:off x="9907886" y="3361407"/>
            <a:ext cx="654367" cy="1782147"/>
          </a:xfrm>
          <a:custGeom>
            <a:avLst/>
            <a:gdLst>
              <a:gd name="connsiteX0" fmla="*/ 654367 w 654367"/>
              <a:gd name="connsiteY0" fmla="*/ 1782147 h 1782147"/>
              <a:gd name="connsiteX1" fmla="*/ 66538 w 654367"/>
              <a:gd name="connsiteY1" fmla="*/ 914400 h 1782147"/>
              <a:gd name="connsiteX2" fmla="*/ 38547 w 654367"/>
              <a:gd name="connsiteY2" fmla="*/ 0 h 1782147"/>
            </a:gdLst>
            <a:ahLst/>
            <a:cxnLst>
              <a:cxn ang="0">
                <a:pos x="connsiteX0" y="connsiteY0"/>
              </a:cxn>
              <a:cxn ang="0">
                <a:pos x="connsiteX1" y="connsiteY1"/>
              </a:cxn>
              <a:cxn ang="0">
                <a:pos x="connsiteX2" y="connsiteY2"/>
              </a:cxn>
            </a:cxnLst>
            <a:rect l="l" t="t" r="r" b="b"/>
            <a:pathLst>
              <a:path w="654367" h="1782147">
                <a:moveTo>
                  <a:pt x="654367" y="1782147"/>
                </a:moveTo>
                <a:cubicBezTo>
                  <a:pt x="411771" y="1496786"/>
                  <a:pt x="169175" y="1211425"/>
                  <a:pt x="66538" y="914400"/>
                </a:cubicBezTo>
                <a:cubicBezTo>
                  <a:pt x="-36099" y="617375"/>
                  <a:pt x="1224" y="308687"/>
                  <a:pt x="38547" y="0"/>
                </a:cubicBezTo>
              </a:path>
            </a:pathLst>
          </a:custGeom>
          <a:noFill/>
          <a:ln>
            <a:solidFill>
              <a:schemeClr val="tx1"/>
            </a:solidFill>
            <a:prstDash val="sysDot"/>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Freeform 158"/>
          <p:cNvSpPr/>
          <p:nvPr/>
        </p:nvSpPr>
        <p:spPr>
          <a:xfrm>
            <a:off x="9611287" y="3366351"/>
            <a:ext cx="859526" cy="1896953"/>
          </a:xfrm>
          <a:custGeom>
            <a:avLst/>
            <a:gdLst>
              <a:gd name="connsiteX0" fmla="*/ 654367 w 654367"/>
              <a:gd name="connsiteY0" fmla="*/ 1782147 h 1782147"/>
              <a:gd name="connsiteX1" fmla="*/ 66538 w 654367"/>
              <a:gd name="connsiteY1" fmla="*/ 914400 h 1782147"/>
              <a:gd name="connsiteX2" fmla="*/ 38547 w 654367"/>
              <a:gd name="connsiteY2" fmla="*/ 0 h 1782147"/>
            </a:gdLst>
            <a:ahLst/>
            <a:cxnLst>
              <a:cxn ang="0">
                <a:pos x="connsiteX0" y="connsiteY0"/>
              </a:cxn>
              <a:cxn ang="0">
                <a:pos x="connsiteX1" y="connsiteY1"/>
              </a:cxn>
              <a:cxn ang="0">
                <a:pos x="connsiteX2" y="connsiteY2"/>
              </a:cxn>
            </a:cxnLst>
            <a:rect l="l" t="t" r="r" b="b"/>
            <a:pathLst>
              <a:path w="654367" h="1782147">
                <a:moveTo>
                  <a:pt x="654367" y="1782147"/>
                </a:moveTo>
                <a:cubicBezTo>
                  <a:pt x="411771" y="1496786"/>
                  <a:pt x="169175" y="1211425"/>
                  <a:pt x="66538" y="914400"/>
                </a:cubicBezTo>
                <a:cubicBezTo>
                  <a:pt x="-36099" y="617375"/>
                  <a:pt x="1224" y="308687"/>
                  <a:pt x="38547" y="0"/>
                </a:cubicBezTo>
              </a:path>
            </a:pathLst>
          </a:custGeom>
          <a:noFill/>
          <a:ln>
            <a:solidFill>
              <a:schemeClr val="tx1"/>
            </a:solidFill>
            <a:prstDash val="sysDot"/>
            <a:headEnd type="triangle" w="lg" len="lg"/>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1" name="TextBox 160"/>
              <p:cNvSpPr txBox="1"/>
              <p:nvPr/>
            </p:nvSpPr>
            <p:spPr>
              <a:xfrm>
                <a:off x="7724135" y="3258662"/>
                <a:ext cx="47230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cs typeface="Arial" pitchFamily="34" charset="0"/>
                            </a:rPr>
                          </m:ctrlPr>
                        </m:sSubPr>
                        <m:e>
                          <m:r>
                            <a:rPr lang="en-US" sz="2000" b="1" i="1" smtClean="0">
                              <a:latin typeface="Cambria Math" panose="02040503050406030204" pitchFamily="18" charset="0"/>
                              <a:cs typeface="Arial" pitchFamily="34" charset="0"/>
                            </a:rPr>
                            <m:t>𝒖</m:t>
                          </m:r>
                        </m:e>
                        <m:sub>
                          <m:r>
                            <a:rPr lang="en-US" sz="2000" b="1" i="1" smtClean="0">
                              <a:latin typeface="Cambria Math" panose="02040503050406030204" pitchFamily="18" charset="0"/>
                              <a:cs typeface="Arial" pitchFamily="34" charset="0"/>
                            </a:rPr>
                            <m:t>𝒃</m:t>
                          </m:r>
                          <m:r>
                            <a:rPr lang="en-US" sz="2000" b="1" i="1" smtClean="0">
                              <a:latin typeface="Cambria Math" panose="02040503050406030204" pitchFamily="18" charset="0"/>
                              <a:cs typeface="Arial" pitchFamily="34" charset="0"/>
                            </a:rPr>
                            <m:t>𝟏</m:t>
                          </m:r>
                        </m:sub>
                      </m:sSub>
                    </m:oMath>
                  </m:oMathPara>
                </a14:m>
                <a:endParaRPr lang="en-US" sz="2000" b="1" dirty="0">
                  <a:latin typeface="Arial" pitchFamily="34" charset="0"/>
                  <a:cs typeface="Arial" pitchFamily="34" charset="0"/>
                </a:endParaRPr>
              </a:p>
            </p:txBody>
          </p:sp>
        </mc:Choice>
        <mc:Fallback xmlns="">
          <p:sp>
            <p:nvSpPr>
              <p:cNvPr id="161" name="TextBox 160"/>
              <p:cNvSpPr txBox="1">
                <a:spLocks noRot="1" noChangeAspect="1" noMove="1" noResize="1" noEditPoints="1" noAdjustHandles="1" noChangeArrowheads="1" noChangeShapeType="1" noTextEdit="1"/>
              </p:cNvSpPr>
              <p:nvPr/>
            </p:nvSpPr>
            <p:spPr>
              <a:xfrm>
                <a:off x="7724135" y="3258662"/>
                <a:ext cx="472309" cy="307777"/>
              </a:xfrm>
              <a:prstGeom prst="rect">
                <a:avLst/>
              </a:prstGeom>
              <a:blipFill>
                <a:blip r:embed="rId4"/>
                <a:stretch>
                  <a:fillRect l="-6410" r="-6410"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2" name="TextBox 161"/>
              <p:cNvSpPr txBox="1"/>
              <p:nvPr/>
            </p:nvSpPr>
            <p:spPr>
              <a:xfrm>
                <a:off x="9982495" y="3970451"/>
                <a:ext cx="472309"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cs typeface="Arial" pitchFamily="34" charset="0"/>
                            </a:rPr>
                          </m:ctrlPr>
                        </m:sSubPr>
                        <m:e>
                          <m:r>
                            <a:rPr lang="en-US" sz="2000" b="1" i="1" smtClean="0">
                              <a:latin typeface="Cambria Math" panose="02040503050406030204" pitchFamily="18" charset="0"/>
                              <a:cs typeface="Arial" pitchFamily="34" charset="0"/>
                            </a:rPr>
                            <m:t>𝒖</m:t>
                          </m:r>
                        </m:e>
                        <m:sub>
                          <m:r>
                            <a:rPr lang="en-US" sz="2000" b="1" i="1" smtClean="0">
                              <a:latin typeface="Cambria Math" panose="02040503050406030204" pitchFamily="18" charset="0"/>
                              <a:cs typeface="Arial" pitchFamily="34" charset="0"/>
                            </a:rPr>
                            <m:t>𝒃</m:t>
                          </m:r>
                          <m:r>
                            <a:rPr lang="en-US" sz="2000" b="1" i="1" smtClean="0">
                              <a:latin typeface="Cambria Math" panose="02040503050406030204" pitchFamily="18" charset="0"/>
                              <a:cs typeface="Arial" pitchFamily="34" charset="0"/>
                            </a:rPr>
                            <m:t>𝟑</m:t>
                          </m:r>
                        </m:sub>
                      </m:sSub>
                    </m:oMath>
                  </m:oMathPara>
                </a14:m>
                <a:endParaRPr lang="en-US" sz="2000" b="1" dirty="0">
                  <a:latin typeface="Arial" pitchFamily="34" charset="0"/>
                  <a:cs typeface="Arial" pitchFamily="34" charset="0"/>
                </a:endParaRPr>
              </a:p>
            </p:txBody>
          </p:sp>
        </mc:Choice>
        <mc:Fallback xmlns="">
          <p:sp>
            <p:nvSpPr>
              <p:cNvPr id="162" name="TextBox 161"/>
              <p:cNvSpPr txBox="1">
                <a:spLocks noRot="1" noChangeAspect="1" noMove="1" noResize="1" noEditPoints="1" noAdjustHandles="1" noChangeArrowheads="1" noChangeShapeType="1" noTextEdit="1"/>
              </p:cNvSpPr>
              <p:nvPr/>
            </p:nvSpPr>
            <p:spPr>
              <a:xfrm>
                <a:off x="9982495" y="3970451"/>
                <a:ext cx="472309" cy="307777"/>
              </a:xfrm>
              <a:prstGeom prst="rect">
                <a:avLst/>
              </a:prstGeom>
              <a:blipFill>
                <a:blip r:embed="rId5"/>
                <a:stretch>
                  <a:fillRect l="-6494" r="-7792" b="-215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TextBox 162"/>
              <p:cNvSpPr txBox="1"/>
              <p:nvPr/>
            </p:nvSpPr>
            <p:spPr>
              <a:xfrm>
                <a:off x="8368628" y="3735235"/>
                <a:ext cx="66306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cs typeface="Arial" pitchFamily="34" charset="0"/>
                            </a:rPr>
                          </m:ctrlPr>
                        </m:sSubPr>
                        <m:e>
                          <m:r>
                            <a:rPr lang="en-US" sz="2000" b="1" i="1" smtClean="0">
                              <a:latin typeface="Cambria Math" panose="02040503050406030204" pitchFamily="18" charset="0"/>
                              <a:cs typeface="Arial" pitchFamily="34" charset="0"/>
                            </a:rPr>
                            <m:t>−</m:t>
                          </m:r>
                          <m:r>
                            <a:rPr lang="en-US" sz="2000" b="1" i="1" smtClean="0">
                              <a:latin typeface="Cambria Math" panose="02040503050406030204" pitchFamily="18" charset="0"/>
                              <a:cs typeface="Arial" pitchFamily="34" charset="0"/>
                            </a:rPr>
                            <m:t>𝑭</m:t>
                          </m:r>
                        </m:e>
                        <m:sub>
                          <m:r>
                            <a:rPr lang="en-US" sz="2000" b="1" i="1" smtClean="0">
                              <a:latin typeface="Cambria Math" panose="02040503050406030204" pitchFamily="18" charset="0"/>
                              <a:cs typeface="Arial" pitchFamily="34" charset="0"/>
                            </a:rPr>
                            <m:t>𝒃</m:t>
                          </m:r>
                          <m:r>
                            <a:rPr lang="en-US" sz="2000" b="1" i="1" smtClean="0">
                              <a:latin typeface="Cambria Math" panose="02040503050406030204" pitchFamily="18" charset="0"/>
                              <a:cs typeface="Arial" pitchFamily="34" charset="0"/>
                            </a:rPr>
                            <m:t>𝟏</m:t>
                          </m:r>
                        </m:sub>
                      </m:sSub>
                    </m:oMath>
                  </m:oMathPara>
                </a14:m>
                <a:endParaRPr lang="en-US" sz="2000" b="1" dirty="0">
                  <a:latin typeface="Arial" pitchFamily="34" charset="0"/>
                  <a:cs typeface="Arial" pitchFamily="34" charset="0"/>
                </a:endParaRPr>
              </a:p>
            </p:txBody>
          </p:sp>
        </mc:Choice>
        <mc:Fallback xmlns="">
          <p:sp>
            <p:nvSpPr>
              <p:cNvPr id="163" name="TextBox 162"/>
              <p:cNvSpPr txBox="1">
                <a:spLocks noRot="1" noChangeAspect="1" noMove="1" noResize="1" noEditPoints="1" noAdjustHandles="1" noChangeArrowheads="1" noChangeShapeType="1" noTextEdit="1"/>
              </p:cNvSpPr>
              <p:nvPr/>
            </p:nvSpPr>
            <p:spPr>
              <a:xfrm>
                <a:off x="8368628" y="3735235"/>
                <a:ext cx="663067" cy="307777"/>
              </a:xfrm>
              <a:prstGeom prst="rect">
                <a:avLst/>
              </a:prstGeom>
              <a:blipFill>
                <a:blip r:embed="rId6"/>
                <a:stretch>
                  <a:fillRect l="-1835" r="-4587"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4" name="TextBox 163"/>
              <p:cNvSpPr txBox="1"/>
              <p:nvPr/>
            </p:nvSpPr>
            <p:spPr>
              <a:xfrm>
                <a:off x="9017699" y="4207479"/>
                <a:ext cx="663067"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cs typeface="Arial" pitchFamily="34" charset="0"/>
                        </a:rPr>
                        <m:t>−</m:t>
                      </m:r>
                      <m:sSub>
                        <m:sSubPr>
                          <m:ctrlPr>
                            <a:rPr lang="en-US" sz="2000" b="1" i="1" smtClean="0">
                              <a:latin typeface="Cambria Math" panose="02040503050406030204" pitchFamily="18" charset="0"/>
                              <a:cs typeface="Arial" pitchFamily="34" charset="0"/>
                            </a:rPr>
                          </m:ctrlPr>
                        </m:sSubPr>
                        <m:e>
                          <m:r>
                            <a:rPr lang="en-US" sz="2000" b="1" i="1" smtClean="0">
                              <a:latin typeface="Cambria Math" panose="02040503050406030204" pitchFamily="18" charset="0"/>
                              <a:cs typeface="Arial" pitchFamily="34" charset="0"/>
                            </a:rPr>
                            <m:t>𝑭</m:t>
                          </m:r>
                        </m:e>
                        <m:sub>
                          <m:r>
                            <a:rPr lang="en-US" sz="2000" b="1" i="1" smtClean="0">
                              <a:latin typeface="Cambria Math" panose="02040503050406030204" pitchFamily="18" charset="0"/>
                              <a:cs typeface="Arial" pitchFamily="34" charset="0"/>
                            </a:rPr>
                            <m:t>𝒃</m:t>
                          </m:r>
                          <m:r>
                            <a:rPr lang="en-US" sz="2000" b="1" i="1" smtClean="0">
                              <a:latin typeface="Cambria Math" panose="02040503050406030204" pitchFamily="18" charset="0"/>
                              <a:cs typeface="Arial" pitchFamily="34" charset="0"/>
                            </a:rPr>
                            <m:t>𝟑</m:t>
                          </m:r>
                        </m:sub>
                      </m:sSub>
                    </m:oMath>
                  </m:oMathPara>
                </a14:m>
                <a:endParaRPr lang="en-US" sz="2000" b="1" dirty="0">
                  <a:latin typeface="Arial" pitchFamily="34" charset="0"/>
                  <a:cs typeface="Arial" pitchFamily="34" charset="0"/>
                </a:endParaRPr>
              </a:p>
            </p:txBody>
          </p:sp>
        </mc:Choice>
        <mc:Fallback xmlns="">
          <p:sp>
            <p:nvSpPr>
              <p:cNvPr id="164" name="TextBox 163"/>
              <p:cNvSpPr txBox="1">
                <a:spLocks noRot="1" noChangeAspect="1" noMove="1" noResize="1" noEditPoints="1" noAdjustHandles="1" noChangeArrowheads="1" noChangeShapeType="1" noTextEdit="1"/>
              </p:cNvSpPr>
              <p:nvPr/>
            </p:nvSpPr>
            <p:spPr>
              <a:xfrm>
                <a:off x="9017699" y="4207479"/>
                <a:ext cx="663067" cy="307777"/>
              </a:xfrm>
              <a:prstGeom prst="rect">
                <a:avLst/>
              </a:prstGeom>
              <a:blipFill>
                <a:blip r:embed="rId7"/>
                <a:stretch>
                  <a:fillRect l="-917" r="-4587" b="-21569"/>
                </a:stretch>
              </a:blipFill>
            </p:spPr>
            <p:txBody>
              <a:bodyPr/>
              <a:lstStyle/>
              <a:p>
                <a:r>
                  <a:rPr lang="en-US">
                    <a:noFill/>
                  </a:rPr>
                  <a:t> </a:t>
                </a:r>
              </a:p>
            </p:txBody>
          </p:sp>
        </mc:Fallback>
      </mc:AlternateContent>
      <p:sp>
        <p:nvSpPr>
          <p:cNvPr id="60" name="TextBox 59"/>
          <p:cNvSpPr txBox="1"/>
          <p:nvPr/>
        </p:nvSpPr>
        <p:spPr>
          <a:xfrm>
            <a:off x="17551" y="3011820"/>
            <a:ext cx="484428" cy="400110"/>
          </a:xfrm>
          <a:prstGeom prst="rect">
            <a:avLst/>
          </a:prstGeom>
          <a:noFill/>
        </p:spPr>
        <p:txBody>
          <a:bodyPr wrap="none" rtlCol="0">
            <a:spAutoFit/>
          </a:bodyPr>
          <a:lstStyle/>
          <a:p>
            <a:r>
              <a:rPr lang="en-US" sz="2000" b="1" dirty="0">
                <a:solidFill>
                  <a:schemeClr val="tx2"/>
                </a:solidFill>
                <a:latin typeface="Arial" pitchFamily="34" charset="0"/>
                <a:cs typeface="Arial" pitchFamily="34" charset="0"/>
              </a:rPr>
              <a:t>F1</a:t>
            </a:r>
          </a:p>
        </p:txBody>
      </p:sp>
      <p:sp>
        <p:nvSpPr>
          <p:cNvPr id="62" name="TextBox 61"/>
          <p:cNvSpPr txBox="1"/>
          <p:nvPr/>
        </p:nvSpPr>
        <p:spPr>
          <a:xfrm>
            <a:off x="5700355" y="3011820"/>
            <a:ext cx="484428" cy="400110"/>
          </a:xfrm>
          <a:prstGeom prst="rect">
            <a:avLst/>
          </a:prstGeom>
          <a:noFill/>
        </p:spPr>
        <p:txBody>
          <a:bodyPr wrap="none" rtlCol="0">
            <a:spAutoFit/>
          </a:bodyPr>
          <a:lstStyle/>
          <a:p>
            <a:r>
              <a:rPr lang="en-US" sz="2000" b="1" dirty="0">
                <a:solidFill>
                  <a:schemeClr val="tx2"/>
                </a:solidFill>
                <a:latin typeface="Arial" pitchFamily="34" charset="0"/>
                <a:cs typeface="Arial" pitchFamily="34" charset="0"/>
              </a:rPr>
              <a:t>F3</a:t>
            </a:r>
          </a:p>
        </p:txBody>
      </p:sp>
      <p:sp>
        <p:nvSpPr>
          <p:cNvPr id="66" name="TextBox 65"/>
          <p:cNvSpPr txBox="1"/>
          <p:nvPr/>
        </p:nvSpPr>
        <p:spPr>
          <a:xfrm>
            <a:off x="3183916" y="6562293"/>
            <a:ext cx="484428" cy="400110"/>
          </a:xfrm>
          <a:prstGeom prst="rect">
            <a:avLst/>
          </a:prstGeom>
          <a:noFill/>
        </p:spPr>
        <p:txBody>
          <a:bodyPr wrap="none" rtlCol="0">
            <a:spAutoFit/>
          </a:bodyPr>
          <a:lstStyle/>
          <a:p>
            <a:r>
              <a:rPr lang="en-US" sz="2000" b="1" dirty="0">
                <a:solidFill>
                  <a:schemeClr val="tx2"/>
                </a:solidFill>
                <a:latin typeface="Arial" pitchFamily="34" charset="0"/>
                <a:cs typeface="Arial" pitchFamily="34" charset="0"/>
              </a:rPr>
              <a:t>F2</a:t>
            </a:r>
          </a:p>
        </p:txBody>
      </p:sp>
    </p:spTree>
    <p:extLst>
      <p:ext uri="{BB962C8B-B14F-4D97-AF65-F5344CB8AC3E}">
        <p14:creationId xmlns:p14="http://schemas.microsoft.com/office/powerpoint/2010/main" val="4047853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Flexible Body Modeling Workflow</a:t>
            </a:r>
          </a:p>
        </p:txBody>
      </p:sp>
      <p:sp>
        <p:nvSpPr>
          <p:cNvPr id="3" name="Content Placeholder 2"/>
          <p:cNvSpPr>
            <a:spLocks noGrp="1"/>
          </p:cNvSpPr>
          <p:nvPr>
            <p:ph idx="1"/>
          </p:nvPr>
        </p:nvSpPr>
        <p:spPr>
          <a:xfrm>
            <a:off x="381000" y="1447800"/>
            <a:ext cx="4267200" cy="4800600"/>
          </a:xfrm>
        </p:spPr>
        <p:txBody>
          <a:bodyPr/>
          <a:lstStyle/>
          <a:p>
            <a:pPr marL="457200" indent="-457200">
              <a:spcAft>
                <a:spcPts val="1200"/>
              </a:spcAft>
              <a:buClrTx/>
              <a:buSzPct val="100000"/>
              <a:buFont typeface="+mj-lt"/>
              <a:buAutoNum type="arabicPeriod"/>
            </a:pPr>
            <a:r>
              <a:rPr lang="en-US" dirty="0"/>
              <a:t>Create FE model</a:t>
            </a:r>
            <a:br>
              <a:rPr lang="en-US" dirty="0"/>
            </a:br>
            <a:r>
              <a:rPr lang="en-US" dirty="0"/>
              <a:t>in FEA software</a:t>
            </a:r>
          </a:p>
          <a:p>
            <a:pPr marL="457200" indent="-457200">
              <a:spcAft>
                <a:spcPts val="1200"/>
              </a:spcAft>
              <a:buClrTx/>
              <a:buSzPct val="100000"/>
              <a:buFont typeface="+mj-lt"/>
              <a:buAutoNum type="arabicPeriod"/>
            </a:pPr>
            <a:r>
              <a:rPr lang="en-US" dirty="0"/>
              <a:t>Define part interface</a:t>
            </a:r>
          </a:p>
          <a:p>
            <a:pPr marL="457200" indent="-457200">
              <a:spcAft>
                <a:spcPts val="1200"/>
              </a:spcAft>
              <a:buClrTx/>
              <a:buSzPct val="100000"/>
              <a:buFont typeface="+mj-lt"/>
              <a:buAutoNum type="arabicPeriod"/>
            </a:pPr>
            <a:r>
              <a:rPr lang="en-US" dirty="0"/>
              <a:t>Extract reduced</a:t>
            </a:r>
            <a:br>
              <a:rPr lang="en-US" dirty="0"/>
            </a:br>
            <a:r>
              <a:rPr lang="en-US" dirty="0"/>
              <a:t>order model</a:t>
            </a:r>
          </a:p>
          <a:p>
            <a:pPr marL="457200" indent="-457200">
              <a:spcAft>
                <a:spcPts val="1200"/>
              </a:spcAft>
              <a:buClrTx/>
              <a:buSzPct val="100000"/>
              <a:buFont typeface="+mj-lt"/>
              <a:buAutoNum type="arabicPeriod"/>
            </a:pPr>
            <a:r>
              <a:rPr lang="en-US" dirty="0"/>
              <a:t>Import data into</a:t>
            </a:r>
            <a:br>
              <a:rPr lang="en-US" dirty="0"/>
            </a:br>
            <a:r>
              <a:rPr lang="en-US" dirty="0"/>
              <a:t>Simscape Multibody</a:t>
            </a:r>
          </a:p>
          <a:p>
            <a:pPr marL="457200" indent="-457200">
              <a:spcAft>
                <a:spcPts val="1200"/>
              </a:spcAft>
              <a:buClrTx/>
              <a:buSzPct val="100000"/>
              <a:buFont typeface="+mj-lt"/>
              <a:buAutoNum type="arabicPeriod"/>
            </a:pPr>
            <a:r>
              <a:rPr lang="en-US" dirty="0"/>
              <a:t>Connect joints, forces, etc.</a:t>
            </a:r>
          </a:p>
          <a:p>
            <a:pPr marL="457200" indent="-457200">
              <a:spcAft>
                <a:spcPts val="1200"/>
              </a:spcAft>
              <a:buClrTx/>
              <a:buSzPct val="100000"/>
              <a:buFont typeface="+mj-lt"/>
              <a:buAutoNum type="arabicPeriod"/>
            </a:pPr>
            <a:r>
              <a:rPr lang="en-US" dirty="0"/>
              <a:t>Simulate</a:t>
            </a:r>
          </a:p>
        </p:txBody>
      </p:sp>
      <p:grpSp>
        <p:nvGrpSpPr>
          <p:cNvPr id="26" name="Group 25"/>
          <p:cNvGrpSpPr/>
          <p:nvPr/>
        </p:nvGrpSpPr>
        <p:grpSpPr>
          <a:xfrm>
            <a:off x="4466398" y="969397"/>
            <a:ext cx="3291840" cy="1240403"/>
            <a:chOff x="4861559" y="810666"/>
            <a:chExt cx="3291840" cy="1240403"/>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61559" y="810666"/>
              <a:ext cx="3291840" cy="1240403"/>
            </a:xfrm>
            <a:prstGeom prst="rect">
              <a:avLst/>
            </a:prstGeom>
          </p:spPr>
        </p:pic>
        <p:sp>
          <p:nvSpPr>
            <p:cNvPr id="12" name="TextBox 11"/>
            <p:cNvSpPr txBox="1"/>
            <p:nvPr/>
          </p:nvSpPr>
          <p:spPr>
            <a:xfrm>
              <a:off x="7241842" y="1022387"/>
              <a:ext cx="742511" cy="400110"/>
            </a:xfrm>
            <a:prstGeom prst="rect">
              <a:avLst/>
            </a:prstGeom>
            <a:noFill/>
          </p:spPr>
          <p:txBody>
            <a:bodyPr wrap="none" rtlCol="0">
              <a:spAutoFit/>
            </a:bodyPr>
            <a:lstStyle/>
            <a:p>
              <a:r>
                <a:rPr lang="en-US" sz="2000" b="1" dirty="0">
                  <a:solidFill>
                    <a:srgbClr val="024C84"/>
                  </a:solidFill>
                  <a:latin typeface="Arial" pitchFamily="34" charset="0"/>
                  <a:cs typeface="Arial" pitchFamily="34" charset="0"/>
                </a:rPr>
                <a:t>CAD</a:t>
              </a:r>
            </a:p>
          </p:txBody>
        </p:sp>
      </p:grpSp>
      <p:grpSp>
        <p:nvGrpSpPr>
          <p:cNvPr id="25" name="Group 24"/>
          <p:cNvGrpSpPr/>
          <p:nvPr/>
        </p:nvGrpSpPr>
        <p:grpSpPr>
          <a:xfrm>
            <a:off x="4449465" y="2337350"/>
            <a:ext cx="3291840" cy="1244050"/>
            <a:chOff x="4844626" y="2286000"/>
            <a:chExt cx="3291840" cy="1244050"/>
          </a:xfrm>
        </p:grpSpPr>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44626" y="2286000"/>
              <a:ext cx="3291840" cy="1244050"/>
            </a:xfrm>
            <a:prstGeom prst="rect">
              <a:avLst/>
            </a:prstGeom>
          </p:spPr>
        </p:pic>
        <p:sp>
          <p:nvSpPr>
            <p:cNvPr id="13" name="TextBox 12"/>
            <p:cNvSpPr txBox="1"/>
            <p:nvPr/>
          </p:nvSpPr>
          <p:spPr>
            <a:xfrm>
              <a:off x="7241842" y="2523662"/>
              <a:ext cx="699230" cy="400110"/>
            </a:xfrm>
            <a:prstGeom prst="rect">
              <a:avLst/>
            </a:prstGeom>
            <a:noFill/>
          </p:spPr>
          <p:txBody>
            <a:bodyPr wrap="none" rtlCol="0">
              <a:spAutoFit/>
            </a:bodyPr>
            <a:lstStyle/>
            <a:p>
              <a:r>
                <a:rPr lang="en-US" sz="2000" b="1" dirty="0">
                  <a:solidFill>
                    <a:srgbClr val="024C84"/>
                  </a:solidFill>
                  <a:latin typeface="Arial" pitchFamily="34" charset="0"/>
                  <a:cs typeface="Arial" pitchFamily="34" charset="0"/>
                </a:rPr>
                <a:t>FEA</a:t>
              </a:r>
            </a:p>
          </p:txBody>
        </p:sp>
      </p:grpSp>
      <p:grpSp>
        <p:nvGrpSpPr>
          <p:cNvPr id="28" name="Group 27"/>
          <p:cNvGrpSpPr/>
          <p:nvPr/>
        </p:nvGrpSpPr>
        <p:grpSpPr>
          <a:xfrm>
            <a:off x="4114800" y="2209800"/>
            <a:ext cx="595439" cy="400110"/>
            <a:chOff x="4509961" y="2286000"/>
            <a:chExt cx="595439" cy="400110"/>
          </a:xfrm>
        </p:grpSpPr>
        <p:sp>
          <p:nvSpPr>
            <p:cNvPr id="14" name="Oval 13"/>
            <p:cNvSpPr/>
            <p:nvPr/>
          </p:nvSpPr>
          <p:spPr>
            <a:xfrm>
              <a:off x="4977384" y="2544551"/>
              <a:ext cx="128016" cy="128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5" name="TextBox 14"/>
            <p:cNvSpPr txBox="1"/>
            <p:nvPr/>
          </p:nvSpPr>
          <p:spPr>
            <a:xfrm>
              <a:off x="4509961" y="2286000"/>
              <a:ext cx="519239" cy="400110"/>
            </a:xfrm>
            <a:prstGeom prst="rect">
              <a:avLst/>
            </a:prstGeom>
            <a:noFill/>
          </p:spPr>
          <p:txBody>
            <a:bodyPr wrap="square" rtlCol="0">
              <a:spAutoFit/>
            </a:bodyPr>
            <a:lstStyle/>
            <a:p>
              <a:r>
                <a:rPr lang="en-US" sz="2000" b="1" dirty="0">
                  <a:solidFill>
                    <a:schemeClr val="accent2"/>
                  </a:solidFill>
                  <a:latin typeface="Arial" pitchFamily="34" charset="0"/>
                  <a:cs typeface="Arial" pitchFamily="34" charset="0"/>
                </a:rPr>
                <a:t>N1</a:t>
              </a:r>
            </a:p>
          </p:txBody>
        </p:sp>
      </p:grpSp>
      <p:grpSp>
        <p:nvGrpSpPr>
          <p:cNvPr id="29" name="Group 28"/>
          <p:cNvGrpSpPr/>
          <p:nvPr/>
        </p:nvGrpSpPr>
        <p:grpSpPr>
          <a:xfrm>
            <a:off x="7453439" y="3171735"/>
            <a:ext cx="641298" cy="400110"/>
            <a:chOff x="7848600" y="3247935"/>
            <a:chExt cx="641298" cy="400110"/>
          </a:xfrm>
        </p:grpSpPr>
        <p:sp>
          <p:nvSpPr>
            <p:cNvPr id="16" name="Oval 15"/>
            <p:cNvSpPr/>
            <p:nvPr/>
          </p:nvSpPr>
          <p:spPr>
            <a:xfrm>
              <a:off x="7848600" y="3397278"/>
              <a:ext cx="128016" cy="12801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7" name="TextBox 16"/>
            <p:cNvSpPr txBox="1"/>
            <p:nvPr/>
          </p:nvSpPr>
          <p:spPr>
            <a:xfrm>
              <a:off x="7976616" y="3247935"/>
              <a:ext cx="513282" cy="400110"/>
            </a:xfrm>
            <a:prstGeom prst="rect">
              <a:avLst/>
            </a:prstGeom>
            <a:noFill/>
          </p:spPr>
          <p:txBody>
            <a:bodyPr wrap="none" rtlCol="0">
              <a:spAutoFit/>
            </a:bodyPr>
            <a:lstStyle/>
            <a:p>
              <a:r>
                <a:rPr lang="en-US" sz="2000" b="1" dirty="0">
                  <a:solidFill>
                    <a:schemeClr val="accent2"/>
                  </a:solidFill>
                  <a:latin typeface="Arial" pitchFamily="34" charset="0"/>
                  <a:cs typeface="Arial" pitchFamily="34" charset="0"/>
                </a:rPr>
                <a:t>N2</a:t>
              </a:r>
            </a:p>
          </p:txBody>
        </p:sp>
      </p:grpSp>
      <p:grpSp>
        <p:nvGrpSpPr>
          <p:cNvPr id="20" name="Group 19"/>
          <p:cNvGrpSpPr/>
          <p:nvPr/>
        </p:nvGrpSpPr>
        <p:grpSpPr>
          <a:xfrm>
            <a:off x="5623004" y="4086342"/>
            <a:ext cx="944762" cy="1247658"/>
            <a:chOff x="6019800" y="4191000"/>
            <a:chExt cx="1143000" cy="1548383"/>
          </a:xfrm>
        </p:grpSpPr>
        <p:sp>
          <p:nvSpPr>
            <p:cNvPr id="18" name="Rectangle: Folded Corner 17"/>
            <p:cNvSpPr/>
            <p:nvPr/>
          </p:nvSpPr>
          <p:spPr>
            <a:xfrm flipV="1">
              <a:off x="6019800" y="4191000"/>
              <a:ext cx="1143000" cy="1548383"/>
            </a:xfrm>
            <a:prstGeom prst="foldedCorner">
              <a:avLst>
                <a:gd name="adj" fmla="val 32051"/>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9" name="TextBox 18"/>
            <p:cNvSpPr txBox="1"/>
            <p:nvPr/>
          </p:nvSpPr>
          <p:spPr>
            <a:xfrm>
              <a:off x="6150584" y="4525937"/>
              <a:ext cx="895557" cy="878509"/>
            </a:xfrm>
            <a:prstGeom prst="rect">
              <a:avLst/>
            </a:prstGeom>
            <a:noFill/>
          </p:spPr>
          <p:txBody>
            <a:bodyPr wrap="square" rtlCol="0">
              <a:spAutoFit/>
            </a:bodyPr>
            <a:lstStyle/>
            <a:p>
              <a:pPr algn="ctr"/>
              <a:r>
                <a:rPr lang="en-US" sz="2000" b="1" dirty="0">
                  <a:solidFill>
                    <a:schemeClr val="bg1">
                      <a:lumMod val="50000"/>
                    </a:schemeClr>
                  </a:solidFill>
                  <a:latin typeface="Arial" pitchFamily="34" charset="0"/>
                  <a:cs typeface="Arial" pitchFamily="34" charset="0"/>
                </a:rPr>
                <a:t>FEA</a:t>
              </a:r>
            </a:p>
            <a:p>
              <a:pPr algn="ctr"/>
              <a:r>
                <a:rPr lang="en-US" sz="2000" b="1" dirty="0">
                  <a:solidFill>
                    <a:schemeClr val="bg1">
                      <a:lumMod val="50000"/>
                    </a:schemeClr>
                  </a:solidFill>
                  <a:latin typeface="Arial" pitchFamily="34" charset="0"/>
                  <a:cs typeface="Arial" pitchFamily="34" charset="0"/>
                </a:rPr>
                <a:t>Data</a:t>
              </a:r>
            </a:p>
          </p:txBody>
        </p:sp>
      </p:grpSp>
      <p:sp>
        <p:nvSpPr>
          <p:cNvPr id="24" name="Arrow: Bent 23"/>
          <p:cNvSpPr/>
          <p:nvPr/>
        </p:nvSpPr>
        <p:spPr>
          <a:xfrm rot="10800000" flipH="1">
            <a:off x="6019801" y="5437571"/>
            <a:ext cx="1487449" cy="542900"/>
          </a:xfrm>
          <a:prstGeom prst="bentArrow">
            <a:avLst>
              <a:gd name="adj1" fmla="val 44083"/>
              <a:gd name="adj2" fmla="val 37971"/>
              <a:gd name="adj3" fmla="val 37308"/>
              <a:gd name="adj4" fmla="val 68996"/>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b="1" dirty="0">
              <a:latin typeface="Arial" pitchFamily="34" charset="0"/>
              <a:cs typeface="Arial" pitchFamily="34" charset="0"/>
            </a:endParaRPr>
          </a:p>
        </p:txBody>
      </p:sp>
      <p:sp>
        <p:nvSpPr>
          <p:cNvPr id="30" name="Arrow: Left 29"/>
          <p:cNvSpPr/>
          <p:nvPr/>
        </p:nvSpPr>
        <p:spPr>
          <a:xfrm rot="16200000">
            <a:off x="5729625" y="2072640"/>
            <a:ext cx="731520" cy="457200"/>
          </a:xfrm>
          <a:prstGeom prst="lef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4" name="Ellipse 137"/>
          <p:cNvSpPr>
            <a:spLocks noChangeAspect="1"/>
          </p:cNvSpPr>
          <p:nvPr/>
        </p:nvSpPr>
        <p:spPr bwMode="auto">
          <a:xfrm>
            <a:off x="5690624" y="2028600"/>
            <a:ext cx="324000" cy="3240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eaLnBrk="0" fontAlgn="base" hangingPunct="0">
              <a:spcBef>
                <a:spcPct val="0"/>
              </a:spcBef>
              <a:spcAft>
                <a:spcPct val="0"/>
              </a:spcAft>
            </a:pPr>
            <a:r>
              <a:rPr lang="de-DE" sz="2000" dirty="0">
                <a:latin typeface="Arial" charset="0"/>
              </a:rPr>
              <a:t>1</a:t>
            </a:r>
          </a:p>
        </p:txBody>
      </p:sp>
      <p:sp>
        <p:nvSpPr>
          <p:cNvPr id="7" name="Ellipse 137"/>
          <p:cNvSpPr>
            <a:spLocks noChangeAspect="1"/>
          </p:cNvSpPr>
          <p:nvPr/>
        </p:nvSpPr>
        <p:spPr bwMode="auto">
          <a:xfrm>
            <a:off x="4304398" y="2590962"/>
            <a:ext cx="324000" cy="3240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eaLnBrk="0" fontAlgn="base" hangingPunct="0">
              <a:spcBef>
                <a:spcPct val="0"/>
              </a:spcBef>
              <a:spcAft>
                <a:spcPct val="0"/>
              </a:spcAft>
            </a:pPr>
            <a:r>
              <a:rPr lang="de-DE" sz="2000" dirty="0">
                <a:latin typeface="Arial" charset="0"/>
              </a:rPr>
              <a:t>2</a:t>
            </a:r>
          </a:p>
        </p:txBody>
      </p:sp>
      <p:sp>
        <p:nvSpPr>
          <p:cNvPr id="31" name="Arrow: Left 30"/>
          <p:cNvSpPr/>
          <p:nvPr/>
        </p:nvSpPr>
        <p:spPr>
          <a:xfrm rot="16200000">
            <a:off x="5731256" y="3413761"/>
            <a:ext cx="731520" cy="457200"/>
          </a:xfrm>
          <a:prstGeom prst="lef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8" name="Ellipse 137"/>
          <p:cNvSpPr>
            <a:spLocks noChangeAspect="1"/>
          </p:cNvSpPr>
          <p:nvPr/>
        </p:nvSpPr>
        <p:spPr bwMode="auto">
          <a:xfrm>
            <a:off x="5690624" y="3360971"/>
            <a:ext cx="324000" cy="3240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eaLnBrk="0" fontAlgn="base" hangingPunct="0">
              <a:spcBef>
                <a:spcPct val="0"/>
              </a:spcBef>
              <a:spcAft>
                <a:spcPct val="0"/>
              </a:spcAft>
            </a:pPr>
            <a:r>
              <a:rPr lang="de-DE" sz="2000" dirty="0">
                <a:latin typeface="Arial" charset="0"/>
              </a:rPr>
              <a:t>3</a:t>
            </a:r>
          </a:p>
        </p:txBody>
      </p:sp>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0020" y="5099351"/>
            <a:ext cx="2527335" cy="1480392"/>
          </a:xfrm>
          <a:prstGeom prst="rect">
            <a:avLst/>
          </a:prstGeom>
        </p:spPr>
      </p:pic>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36157" y="3882962"/>
            <a:ext cx="3994390" cy="2694046"/>
          </a:xfrm>
          <a:prstGeom prst="rect">
            <a:avLst/>
          </a:prstGeom>
        </p:spPr>
      </p:pic>
      <p:sp>
        <p:nvSpPr>
          <p:cNvPr id="9" name="Ellipse 137"/>
          <p:cNvSpPr>
            <a:spLocks noChangeAspect="1"/>
          </p:cNvSpPr>
          <p:nvPr/>
        </p:nvSpPr>
        <p:spPr bwMode="auto">
          <a:xfrm>
            <a:off x="6911060" y="5833103"/>
            <a:ext cx="324000" cy="3240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eaLnBrk="0" fontAlgn="base" hangingPunct="0">
              <a:spcBef>
                <a:spcPct val="0"/>
              </a:spcBef>
              <a:spcAft>
                <a:spcPct val="0"/>
              </a:spcAft>
            </a:pPr>
            <a:r>
              <a:rPr lang="de-DE" sz="2000" dirty="0">
                <a:latin typeface="Arial" charset="0"/>
              </a:rPr>
              <a:t>4</a:t>
            </a:r>
          </a:p>
        </p:txBody>
      </p:sp>
      <p:sp>
        <p:nvSpPr>
          <p:cNvPr id="10" name="Ellipse 137"/>
          <p:cNvSpPr>
            <a:spLocks noChangeAspect="1"/>
          </p:cNvSpPr>
          <p:nvPr/>
        </p:nvSpPr>
        <p:spPr bwMode="auto">
          <a:xfrm>
            <a:off x="9117127" y="4902114"/>
            <a:ext cx="324000" cy="3240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eaLnBrk="0" fontAlgn="base" hangingPunct="0">
              <a:spcBef>
                <a:spcPct val="0"/>
              </a:spcBef>
              <a:spcAft>
                <a:spcPct val="0"/>
              </a:spcAft>
            </a:pPr>
            <a:r>
              <a:rPr lang="de-DE" sz="2000" dirty="0">
                <a:latin typeface="Arial" charset="0"/>
              </a:rPr>
              <a:t>5</a:t>
            </a:r>
          </a:p>
        </p:txBody>
      </p:sp>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19400" y="5735034"/>
            <a:ext cx="2107224" cy="520138"/>
          </a:xfrm>
          <a:prstGeom prst="rect">
            <a:avLst/>
          </a:prstGeom>
          <a:ln>
            <a:noFill/>
          </a:ln>
          <a:effectLst>
            <a:outerShdw blurRad="190500" algn="tl" rotWithShape="0">
              <a:srgbClr val="000000">
                <a:alpha val="70000"/>
              </a:srgbClr>
            </a:outerShdw>
          </a:effectLst>
        </p:spPr>
      </p:pic>
      <p:sp>
        <p:nvSpPr>
          <p:cNvPr id="11" name="Ellipse 137"/>
          <p:cNvSpPr>
            <a:spLocks noChangeAspect="1"/>
          </p:cNvSpPr>
          <p:nvPr/>
        </p:nvSpPr>
        <p:spPr bwMode="auto">
          <a:xfrm>
            <a:off x="3845008" y="6177778"/>
            <a:ext cx="324000" cy="3240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p>
            <a:pPr algn="ctr" eaLnBrk="0" fontAlgn="base" hangingPunct="0">
              <a:spcBef>
                <a:spcPct val="0"/>
              </a:spcBef>
              <a:spcAft>
                <a:spcPct val="0"/>
              </a:spcAft>
            </a:pPr>
            <a:r>
              <a:rPr lang="de-DE" sz="2000" dirty="0">
                <a:latin typeface="Arial" charset="0"/>
              </a:rPr>
              <a:t>6</a:t>
            </a:r>
          </a:p>
        </p:txBody>
      </p:sp>
    </p:spTree>
    <p:extLst>
      <p:ext uri="{BB962C8B-B14F-4D97-AF65-F5344CB8AC3E}">
        <p14:creationId xmlns:p14="http://schemas.microsoft.com/office/powerpoint/2010/main" val="171504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2" presetClass="entr" presetSubtype="1"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up)">
                                      <p:cBhvr>
                                        <p:cTn id="10" dur="500"/>
                                        <p:tgtEl>
                                          <p:spTgt spid="26"/>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up)">
                                      <p:cBhvr>
                                        <p:cTn id="14" dur="500"/>
                                        <p:tgtEl>
                                          <p:spTgt spid="30"/>
                                        </p:tgtEl>
                                      </p:cBhvr>
                                    </p:animEffect>
                                  </p:childTnLst>
                                </p:cTn>
                              </p:par>
                            </p:childTnLst>
                          </p:cTn>
                        </p:par>
                        <p:par>
                          <p:cTn id="15" fill="hold">
                            <p:stCondLst>
                              <p:cond delay="1000"/>
                            </p:stCondLst>
                            <p:childTnLst>
                              <p:par>
                                <p:cTn id="16" presetID="22" presetClass="entr" presetSubtype="1" fill="hold"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up)">
                                      <p:cBhvr>
                                        <p:cTn id="18" dur="500"/>
                                        <p:tgtEl>
                                          <p:spTgt spid="25"/>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fade">
                                      <p:cBhvr>
                                        <p:cTn id="27" dur="500"/>
                                        <p:tgtEl>
                                          <p:spTgt spid="3">
                                            <p:txEl>
                                              <p:pRg st="1" end="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Effect transition="in" filter="fade">
                                      <p:cBhvr>
                                        <p:cTn id="43" dur="500"/>
                                        <p:tgtEl>
                                          <p:spTgt spid="3">
                                            <p:txEl>
                                              <p:pRg st="2" end="2"/>
                                            </p:txEl>
                                          </p:spTgt>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wipe(up)">
                                      <p:cBhvr>
                                        <p:cTn id="46" dur="500"/>
                                        <p:tgtEl>
                                          <p:spTgt spid="31"/>
                                        </p:tgtEl>
                                      </p:cBhvr>
                                    </p:animEffect>
                                  </p:childTnLst>
                                </p:cTn>
                              </p:par>
                            </p:childTnLst>
                          </p:cTn>
                        </p:par>
                        <p:par>
                          <p:cTn id="47" fill="hold">
                            <p:stCondLst>
                              <p:cond delay="500"/>
                            </p:stCondLst>
                            <p:childTnLst>
                              <p:par>
                                <p:cTn id="48" presetID="22" presetClass="entr" presetSubtype="1" fill="hold"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wipe(up)">
                                      <p:cBhvr>
                                        <p:cTn id="50" dur="500"/>
                                        <p:tgtEl>
                                          <p:spTgt spid="20"/>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xEl>
                                              <p:pRg st="3" end="3"/>
                                            </p:txEl>
                                          </p:spTgt>
                                        </p:tgtEl>
                                        <p:attrNameLst>
                                          <p:attrName>style.visibility</p:attrName>
                                        </p:attrNameLst>
                                      </p:cBhvr>
                                      <p:to>
                                        <p:strVal val="visible"/>
                                      </p:to>
                                    </p:set>
                                    <p:animEffect transition="in" filter="fade">
                                      <p:cBhvr>
                                        <p:cTn id="58" dur="500"/>
                                        <p:tgtEl>
                                          <p:spTgt spid="3">
                                            <p:txEl>
                                              <p:pRg st="3" end="3"/>
                                            </p:txEl>
                                          </p:spTgt>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wipe(left)">
                                      <p:cBhvr>
                                        <p:cTn id="61" dur="500"/>
                                        <p:tgtEl>
                                          <p:spTgt spid="24"/>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wipe(left)">
                                      <p:cBhvr>
                                        <p:cTn id="65" dur="500"/>
                                        <p:tgtEl>
                                          <p:spTgt spid="2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9"/>
                                        </p:tgtEl>
                                        <p:attrNameLst>
                                          <p:attrName>style.visibility</p:attrName>
                                        </p:attrNameLst>
                                      </p:cBhvr>
                                      <p:to>
                                        <p:strVal val="visible"/>
                                      </p:to>
                                    </p:set>
                                    <p:animEffect transition="in" filter="fade">
                                      <p:cBhvr>
                                        <p:cTn id="68" dur="500"/>
                                        <p:tgtEl>
                                          <p:spTgt spid="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3">
                                            <p:txEl>
                                              <p:pRg st="4" end="4"/>
                                            </p:txEl>
                                          </p:spTgt>
                                        </p:tgtEl>
                                        <p:attrNameLst>
                                          <p:attrName>style.visibility</p:attrName>
                                        </p:attrNameLst>
                                      </p:cBhvr>
                                      <p:to>
                                        <p:strVal val="visible"/>
                                      </p:to>
                                    </p:set>
                                    <p:animEffect transition="in" filter="fade">
                                      <p:cBhvr>
                                        <p:cTn id="73" dur="500"/>
                                        <p:tgtEl>
                                          <p:spTgt spid="3">
                                            <p:txEl>
                                              <p:pRg st="4" end="4"/>
                                            </p:txEl>
                                          </p:spTgt>
                                        </p:tgtEl>
                                      </p:cBhvr>
                                    </p:animEffect>
                                  </p:childTnLst>
                                </p:cTn>
                              </p:par>
                              <p:par>
                                <p:cTn id="74" presetID="22" presetClass="entr" presetSubtype="4" fill="hold" nodeType="with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wipe(down)">
                                      <p:cBhvr>
                                        <p:cTn id="76" dur="500"/>
                                        <p:tgtEl>
                                          <p:spTgt spid="23"/>
                                        </p:tgtEl>
                                      </p:cBhvr>
                                    </p:animEffect>
                                  </p:childTnLst>
                                </p:cTn>
                              </p:par>
                            </p:childTnLst>
                          </p:cTn>
                        </p:par>
                        <p:par>
                          <p:cTn id="77" fill="hold">
                            <p:stCondLst>
                              <p:cond delay="500"/>
                            </p:stCondLst>
                            <p:childTnLst>
                              <p:par>
                                <p:cTn id="78" presetID="10" presetClass="entr" presetSubtype="0" fill="hold" grpId="0" nodeType="afterEffect">
                                  <p:stCondLst>
                                    <p:cond delay="0"/>
                                  </p:stCondLst>
                                  <p:childTnLst>
                                    <p:set>
                                      <p:cBhvr>
                                        <p:cTn id="79" dur="1" fill="hold">
                                          <p:stCondLst>
                                            <p:cond delay="0"/>
                                          </p:stCondLst>
                                        </p:cTn>
                                        <p:tgtEl>
                                          <p:spTgt spid="10"/>
                                        </p:tgtEl>
                                        <p:attrNameLst>
                                          <p:attrName>style.visibility</p:attrName>
                                        </p:attrNameLst>
                                      </p:cBhvr>
                                      <p:to>
                                        <p:strVal val="visible"/>
                                      </p:to>
                                    </p:set>
                                    <p:animEffect transition="in" filter="fade">
                                      <p:cBhvr>
                                        <p:cTn id="80" dur="500"/>
                                        <p:tgtEl>
                                          <p:spTgt spid="10"/>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3">
                                            <p:txEl>
                                              <p:pRg st="5" end="5"/>
                                            </p:txEl>
                                          </p:spTgt>
                                        </p:tgtEl>
                                        <p:attrNameLst>
                                          <p:attrName>style.visibility</p:attrName>
                                        </p:attrNameLst>
                                      </p:cBhvr>
                                      <p:to>
                                        <p:strVal val="visible"/>
                                      </p:to>
                                    </p:set>
                                    <p:animEffect transition="in" filter="fade">
                                      <p:cBhvr>
                                        <p:cTn id="85" dur="500"/>
                                        <p:tgtEl>
                                          <p:spTgt spid="3">
                                            <p:txEl>
                                              <p:pRg st="5" end="5"/>
                                            </p:txEl>
                                          </p:spTgt>
                                        </p:tgtEl>
                                      </p:cBhvr>
                                    </p:animEffect>
                                  </p:childTnLst>
                                </p:cTn>
                              </p:par>
                              <p:par>
                                <p:cTn id="86" presetID="10" presetClass="entr" presetSubtype="0" fill="hold" nodeType="with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fade">
                                      <p:cBhvr>
                                        <p:cTn id="88" dur="500"/>
                                        <p:tgtEl>
                                          <p:spTgt spid="32"/>
                                        </p:tgtEl>
                                      </p:cBhvr>
                                    </p:animEffect>
                                  </p:childTnLst>
                                </p:cTn>
                              </p:par>
                            </p:childTnLst>
                          </p:cTn>
                        </p:par>
                        <p:par>
                          <p:cTn id="89" fill="hold">
                            <p:stCondLst>
                              <p:cond delay="500"/>
                            </p:stCondLst>
                            <p:childTnLst>
                              <p:par>
                                <p:cTn id="90" presetID="10" presetClass="entr" presetSubtype="0" fill="hold" grpId="0" nodeType="afterEffect">
                                  <p:stCondLst>
                                    <p:cond delay="0"/>
                                  </p:stCondLst>
                                  <p:childTnLst>
                                    <p:set>
                                      <p:cBhvr>
                                        <p:cTn id="91" dur="1" fill="hold">
                                          <p:stCondLst>
                                            <p:cond delay="0"/>
                                          </p:stCondLst>
                                        </p:cTn>
                                        <p:tgtEl>
                                          <p:spTgt spid="11"/>
                                        </p:tgtEl>
                                        <p:attrNameLst>
                                          <p:attrName>style.visibility</p:attrName>
                                        </p:attrNameLst>
                                      </p:cBhvr>
                                      <p:to>
                                        <p:strVal val="visible"/>
                                      </p:to>
                                    </p:set>
                                    <p:animEffect transition="in" filter="fade">
                                      <p:cBhvr>
                                        <p:cTn id="9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4" grpId="0" animBg="1"/>
      <p:bldP spid="30" grpId="0" animBg="1"/>
      <p:bldP spid="4" grpId="0" animBg="1"/>
      <p:bldP spid="7" grpId="0" animBg="1"/>
      <p:bldP spid="31" grpId="0" animBg="1"/>
      <p:bldP spid="8" grpId="0" animBg="1"/>
      <p:bldP spid="9" grpId="0" animBg="1"/>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Building the Flexible Body Subsystem Block</a:t>
            </a:r>
          </a:p>
        </p:txBody>
      </p:sp>
      <p:sp>
        <p:nvSpPr>
          <p:cNvPr id="3" name="Content Placeholder 2"/>
          <p:cNvSpPr>
            <a:spLocks noGrp="1"/>
          </p:cNvSpPr>
          <p:nvPr>
            <p:ph idx="1"/>
          </p:nvPr>
        </p:nvSpPr>
        <p:spPr/>
        <p:txBody>
          <a:bodyPr/>
          <a:lstStyle/>
          <a:p>
            <a:pPr marL="457200" indent="-457200">
              <a:buFont typeface="+mj-lt"/>
              <a:buAutoNum type="arabicPeriod"/>
            </a:pPr>
            <a:r>
              <a:rPr lang="en-US" dirty="0"/>
              <a:t>Create </a:t>
            </a:r>
            <a:r>
              <a:rPr lang="en-US" dirty="0" err="1"/>
              <a:t>undeformed</a:t>
            </a:r>
            <a:r>
              <a:rPr lang="en-US" dirty="0"/>
              <a:t> body</a:t>
            </a:r>
          </a:p>
          <a:p>
            <a:pPr marL="457200" indent="-457200">
              <a:buFont typeface="+mj-lt"/>
              <a:buAutoNum type="arabicPeriod"/>
            </a:pPr>
            <a:r>
              <a:rPr lang="en-US" dirty="0"/>
              <a:t>Add deflection joints</a:t>
            </a:r>
          </a:p>
          <a:p>
            <a:pPr marL="457200" indent="-457200">
              <a:buFont typeface="+mj-lt"/>
              <a:buAutoNum type="arabicPeriod"/>
            </a:pPr>
            <a:r>
              <a:rPr lang="en-US" dirty="0"/>
              <a:t>Replace one joint with a weld</a:t>
            </a:r>
          </a:p>
          <a:p>
            <a:pPr marL="457200" indent="-457200">
              <a:buFont typeface="+mj-lt"/>
              <a:buAutoNum type="arabicPeriod"/>
            </a:pPr>
            <a:r>
              <a:rPr lang="en-US" dirty="0"/>
              <a:t>Add connection ports for interface frames</a:t>
            </a:r>
          </a:p>
          <a:p>
            <a:pPr marL="457200" indent="-457200">
              <a:buFont typeface="+mj-lt"/>
              <a:buAutoNum type="arabicPeriod"/>
            </a:pPr>
            <a:r>
              <a:rPr lang="en-US" dirty="0"/>
              <a:t>Add state-space flexibility model</a:t>
            </a:r>
          </a:p>
          <a:p>
            <a:pPr marL="457200" indent="-457200">
              <a:buFont typeface="+mj-lt"/>
              <a:buAutoNum type="arabicPeriod"/>
            </a:pPr>
            <a:r>
              <a:rPr lang="en-US" dirty="0"/>
              <a:t>Set actuation mode for joints</a:t>
            </a:r>
          </a:p>
          <a:p>
            <a:pPr marL="457200" indent="-457200">
              <a:buFont typeface="+mj-lt"/>
              <a:buAutoNum type="arabicPeriod"/>
            </a:pPr>
            <a:r>
              <a:rPr lang="en-US" dirty="0"/>
              <a:t>Connect state-space output to force inputs</a:t>
            </a:r>
          </a:p>
          <a:p>
            <a:pPr marL="457200" indent="-457200">
              <a:buFont typeface="+mj-lt"/>
              <a:buAutoNum type="arabicPeriod"/>
            </a:pPr>
            <a:r>
              <a:rPr lang="en-US" dirty="0"/>
              <a:t>Connect sensed motion to state-space input</a:t>
            </a:r>
          </a:p>
          <a:p>
            <a:pPr marL="457200" indent="-457200">
              <a:buFont typeface="+mj-lt"/>
              <a:buAutoNum type="arabicPeriod"/>
            </a:pPr>
            <a:r>
              <a:rPr lang="en-US" dirty="0"/>
              <a:t>Break algebraic loops with filters</a:t>
            </a:r>
          </a:p>
          <a:p>
            <a:pPr marL="457200" indent="-457200">
              <a:buFont typeface="+mj-lt"/>
              <a:buAutoNum type="arabicPeriod"/>
            </a:pPr>
            <a:r>
              <a:rPr lang="en-US" dirty="0"/>
              <a:t>Encapsulate in a subsystem</a:t>
            </a:r>
          </a:p>
          <a:p>
            <a:pPr marL="457200" indent="-457200">
              <a:buFont typeface="+mj-lt"/>
              <a:buAutoNum type="arabicPeriod"/>
            </a:pPr>
            <a:r>
              <a:rPr lang="en-US" dirty="0"/>
              <a:t>Add interface frame masses and inertias</a:t>
            </a:r>
          </a:p>
        </p:txBody>
      </p:sp>
    </p:spTree>
    <p:extLst>
      <p:ext uri="{BB962C8B-B14F-4D97-AF65-F5344CB8AC3E}">
        <p14:creationId xmlns:p14="http://schemas.microsoft.com/office/powerpoint/2010/main" val="4004102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Step 1 – Create </a:t>
            </a:r>
            <a:r>
              <a:rPr lang="en-US" dirty="0" err="1"/>
              <a:t>Undeformed</a:t>
            </a:r>
            <a:r>
              <a:rPr lang="en-US" dirty="0"/>
              <a:t> Body</a:t>
            </a:r>
          </a:p>
        </p:txBody>
      </p:sp>
      <p:pic>
        <p:nvPicPr>
          <p:cNvPr id="2" name="Picture 1"/>
          <p:cNvPicPr>
            <a:picLocks noChangeAspect="1"/>
          </p:cNvPicPr>
          <p:nvPr/>
        </p:nvPicPr>
        <p:blipFill>
          <a:blip r:embed="rId2"/>
          <a:stretch>
            <a:fillRect/>
          </a:stretch>
        </p:blipFill>
        <p:spPr>
          <a:xfrm>
            <a:off x="0" y="2030857"/>
            <a:ext cx="7785428" cy="4827143"/>
          </a:xfrm>
          <a:prstGeom prst="rect">
            <a:avLst/>
          </a:prstGeom>
        </p:spPr>
      </p:pic>
      <p:sp>
        <p:nvSpPr>
          <p:cNvPr id="4" name="Content Placeholder 3"/>
          <p:cNvSpPr>
            <a:spLocks noGrp="1"/>
          </p:cNvSpPr>
          <p:nvPr>
            <p:ph idx="1"/>
          </p:nvPr>
        </p:nvSpPr>
        <p:spPr>
          <a:xfrm>
            <a:off x="609602" y="1600200"/>
            <a:ext cx="10769600" cy="838200"/>
          </a:xfrm>
        </p:spPr>
        <p:txBody>
          <a:bodyPr/>
          <a:lstStyle/>
          <a:p>
            <a:r>
              <a:rPr lang="en-US" dirty="0"/>
              <a:t>Interface frames at boundary node locations of </a:t>
            </a:r>
            <a:r>
              <a:rPr lang="en-US" dirty="0" err="1"/>
              <a:t>undeformed</a:t>
            </a:r>
            <a:r>
              <a:rPr lang="en-US" dirty="0"/>
              <a:t> body</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1400" y="3694198"/>
            <a:ext cx="4615379" cy="2916540"/>
          </a:xfrm>
          <a:prstGeom prst="rect">
            <a:avLst/>
          </a:prstGeom>
        </p:spPr>
      </p:pic>
      <p:sp>
        <p:nvSpPr>
          <p:cNvPr id="12" name="Oval 11"/>
          <p:cNvSpPr/>
          <p:nvPr/>
        </p:nvSpPr>
        <p:spPr>
          <a:xfrm>
            <a:off x="11272522" y="5535592"/>
            <a:ext cx="182880" cy="18288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3" name="Oval 12"/>
          <p:cNvSpPr/>
          <p:nvPr/>
        </p:nvSpPr>
        <p:spPr>
          <a:xfrm>
            <a:off x="7952793" y="4056536"/>
            <a:ext cx="182880" cy="18288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9" name="Oval 18"/>
          <p:cNvSpPr/>
          <p:nvPr/>
        </p:nvSpPr>
        <p:spPr>
          <a:xfrm>
            <a:off x="9611936" y="5055964"/>
            <a:ext cx="182880" cy="18288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21" name="TextBox 20"/>
          <p:cNvSpPr txBox="1"/>
          <p:nvPr/>
        </p:nvSpPr>
        <p:spPr>
          <a:xfrm>
            <a:off x="7559805" y="3364898"/>
            <a:ext cx="484428" cy="400110"/>
          </a:xfrm>
          <a:prstGeom prst="rect">
            <a:avLst/>
          </a:prstGeom>
          <a:noFill/>
        </p:spPr>
        <p:txBody>
          <a:bodyPr wrap="none" rtlCol="0">
            <a:spAutoFit/>
          </a:bodyPr>
          <a:lstStyle/>
          <a:p>
            <a:r>
              <a:rPr lang="en-US" sz="2000" b="1" dirty="0">
                <a:solidFill>
                  <a:schemeClr val="accent2">
                    <a:lumMod val="60000"/>
                    <a:lumOff val="40000"/>
                  </a:schemeClr>
                </a:solidFill>
                <a:latin typeface="Arial" pitchFamily="34" charset="0"/>
                <a:cs typeface="Arial" pitchFamily="34" charset="0"/>
              </a:rPr>
              <a:t>F1</a:t>
            </a:r>
          </a:p>
        </p:txBody>
      </p:sp>
      <p:sp>
        <p:nvSpPr>
          <p:cNvPr id="22" name="TextBox 21"/>
          <p:cNvSpPr txBox="1"/>
          <p:nvPr/>
        </p:nvSpPr>
        <p:spPr>
          <a:xfrm>
            <a:off x="9617812" y="4655854"/>
            <a:ext cx="484428" cy="400110"/>
          </a:xfrm>
          <a:prstGeom prst="rect">
            <a:avLst/>
          </a:prstGeom>
          <a:noFill/>
        </p:spPr>
        <p:txBody>
          <a:bodyPr wrap="none" rtlCol="0">
            <a:spAutoFit/>
          </a:bodyPr>
          <a:lstStyle/>
          <a:p>
            <a:r>
              <a:rPr lang="en-US" sz="2000" b="1" dirty="0">
                <a:solidFill>
                  <a:schemeClr val="accent2">
                    <a:lumMod val="60000"/>
                    <a:lumOff val="40000"/>
                  </a:schemeClr>
                </a:solidFill>
                <a:latin typeface="Arial" pitchFamily="34" charset="0"/>
                <a:cs typeface="Arial" pitchFamily="34" charset="0"/>
              </a:rPr>
              <a:t>F2</a:t>
            </a:r>
          </a:p>
        </p:txBody>
      </p:sp>
      <p:sp>
        <p:nvSpPr>
          <p:cNvPr id="23" name="TextBox 22"/>
          <p:cNvSpPr txBox="1"/>
          <p:nvPr/>
        </p:nvSpPr>
        <p:spPr>
          <a:xfrm>
            <a:off x="11488876" y="5147404"/>
            <a:ext cx="484428" cy="400110"/>
          </a:xfrm>
          <a:prstGeom prst="rect">
            <a:avLst/>
          </a:prstGeom>
          <a:noFill/>
        </p:spPr>
        <p:txBody>
          <a:bodyPr wrap="none" rtlCol="0">
            <a:spAutoFit/>
          </a:bodyPr>
          <a:lstStyle/>
          <a:p>
            <a:r>
              <a:rPr lang="en-US" sz="2000" b="1" dirty="0">
                <a:solidFill>
                  <a:schemeClr val="accent2">
                    <a:lumMod val="60000"/>
                    <a:lumOff val="40000"/>
                  </a:schemeClr>
                </a:solidFill>
                <a:latin typeface="Arial" pitchFamily="34" charset="0"/>
                <a:cs typeface="Arial" pitchFamily="34" charset="0"/>
              </a:rPr>
              <a:t>F3</a:t>
            </a:r>
          </a:p>
        </p:txBody>
      </p:sp>
    </p:spTree>
    <p:extLst>
      <p:ext uri="{BB962C8B-B14F-4D97-AF65-F5344CB8AC3E}">
        <p14:creationId xmlns:p14="http://schemas.microsoft.com/office/powerpoint/2010/main" val="855394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Step 2 – Add Deflection Joints</a:t>
            </a:r>
          </a:p>
        </p:txBody>
      </p:sp>
      <p:pic>
        <p:nvPicPr>
          <p:cNvPr id="2" name="Picture 1"/>
          <p:cNvPicPr>
            <a:picLocks noChangeAspect="1"/>
          </p:cNvPicPr>
          <p:nvPr/>
        </p:nvPicPr>
        <p:blipFill>
          <a:blip r:embed="rId2"/>
          <a:stretch>
            <a:fillRect/>
          </a:stretch>
        </p:blipFill>
        <p:spPr>
          <a:xfrm>
            <a:off x="0" y="2030254"/>
            <a:ext cx="7786402" cy="4827746"/>
          </a:xfrm>
          <a:prstGeom prst="rect">
            <a:avLst/>
          </a:prstGeom>
        </p:spPr>
      </p:pic>
      <p:sp>
        <p:nvSpPr>
          <p:cNvPr id="4" name="Content Placeholder 3"/>
          <p:cNvSpPr>
            <a:spLocks noGrp="1"/>
          </p:cNvSpPr>
          <p:nvPr>
            <p:ph idx="1"/>
          </p:nvPr>
        </p:nvSpPr>
        <p:spPr>
          <a:xfrm>
            <a:off x="609602" y="1600200"/>
            <a:ext cx="10769600" cy="838200"/>
          </a:xfrm>
        </p:spPr>
        <p:txBody>
          <a:bodyPr/>
          <a:lstStyle/>
          <a:p>
            <a:r>
              <a:rPr lang="en-US" dirty="0"/>
              <a:t>Bushing joints offer the required 6 </a:t>
            </a:r>
            <a:r>
              <a:rPr lang="en-US" dirty="0" err="1"/>
              <a:t>dofs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1400" y="3694198"/>
            <a:ext cx="4615379" cy="2916540"/>
          </a:xfrm>
          <a:prstGeom prst="rect">
            <a:avLst/>
          </a:prstGeom>
        </p:spPr>
      </p:pic>
      <p:cxnSp>
        <p:nvCxnSpPr>
          <p:cNvPr id="6" name="Straight Connector 5"/>
          <p:cNvCxnSpPr/>
          <p:nvPr/>
        </p:nvCxnSpPr>
        <p:spPr>
          <a:xfrm flipH="1">
            <a:off x="8046720" y="2871238"/>
            <a:ext cx="0" cy="1280160"/>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7863840" y="3300572"/>
            <a:ext cx="365760" cy="3657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itchFamily="34" charset="0"/>
                <a:cs typeface="Arial" pitchFamily="34" charset="0"/>
              </a:rPr>
              <a:t>J</a:t>
            </a:r>
          </a:p>
        </p:txBody>
      </p:sp>
      <p:sp>
        <p:nvSpPr>
          <p:cNvPr id="8" name="Oval 7"/>
          <p:cNvSpPr/>
          <p:nvPr/>
        </p:nvSpPr>
        <p:spPr>
          <a:xfrm>
            <a:off x="7955280" y="2777001"/>
            <a:ext cx="182880" cy="1828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cxnSp>
        <p:nvCxnSpPr>
          <p:cNvPr id="10" name="Straight Connector 9"/>
          <p:cNvCxnSpPr/>
          <p:nvPr/>
        </p:nvCxnSpPr>
        <p:spPr>
          <a:xfrm flipH="1">
            <a:off x="11354631" y="4523067"/>
            <a:ext cx="0" cy="1097280"/>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11171751" y="4915073"/>
            <a:ext cx="365760" cy="3657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itchFamily="34" charset="0"/>
                <a:cs typeface="Arial" pitchFamily="34" charset="0"/>
              </a:rPr>
              <a:t>J</a:t>
            </a:r>
          </a:p>
        </p:txBody>
      </p:sp>
      <p:sp>
        <p:nvSpPr>
          <p:cNvPr id="12" name="Oval 11"/>
          <p:cNvSpPr/>
          <p:nvPr/>
        </p:nvSpPr>
        <p:spPr>
          <a:xfrm>
            <a:off x="11272522" y="4403973"/>
            <a:ext cx="182880" cy="1828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3" name="Oval 12"/>
          <p:cNvSpPr/>
          <p:nvPr/>
        </p:nvSpPr>
        <p:spPr>
          <a:xfrm>
            <a:off x="11272522" y="5535592"/>
            <a:ext cx="182880" cy="18288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4" name="Oval 13"/>
          <p:cNvSpPr/>
          <p:nvPr/>
        </p:nvSpPr>
        <p:spPr>
          <a:xfrm>
            <a:off x="7952793" y="4056536"/>
            <a:ext cx="182880" cy="18288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5" name="TextBox 14"/>
          <p:cNvSpPr txBox="1"/>
          <p:nvPr/>
        </p:nvSpPr>
        <p:spPr>
          <a:xfrm>
            <a:off x="7562326" y="2505044"/>
            <a:ext cx="484428" cy="400110"/>
          </a:xfrm>
          <a:prstGeom prst="rect">
            <a:avLst/>
          </a:prstGeom>
          <a:noFill/>
        </p:spPr>
        <p:txBody>
          <a:bodyPr wrap="none" rtlCol="0">
            <a:spAutoFit/>
          </a:bodyPr>
          <a:lstStyle/>
          <a:p>
            <a:r>
              <a:rPr lang="en-US" sz="2000" b="1" dirty="0">
                <a:solidFill>
                  <a:schemeClr val="tx2"/>
                </a:solidFill>
                <a:latin typeface="Arial" pitchFamily="34" charset="0"/>
                <a:cs typeface="Arial" pitchFamily="34" charset="0"/>
              </a:rPr>
              <a:t>F1</a:t>
            </a:r>
          </a:p>
        </p:txBody>
      </p:sp>
      <p:sp>
        <p:nvSpPr>
          <p:cNvPr id="17" name="TextBox 16"/>
          <p:cNvSpPr txBox="1"/>
          <p:nvPr/>
        </p:nvSpPr>
        <p:spPr>
          <a:xfrm>
            <a:off x="11385453" y="4169222"/>
            <a:ext cx="484428" cy="400110"/>
          </a:xfrm>
          <a:prstGeom prst="rect">
            <a:avLst/>
          </a:prstGeom>
          <a:noFill/>
        </p:spPr>
        <p:txBody>
          <a:bodyPr wrap="none" rtlCol="0">
            <a:spAutoFit/>
          </a:bodyPr>
          <a:lstStyle/>
          <a:p>
            <a:r>
              <a:rPr lang="en-US" sz="2000" b="1" dirty="0">
                <a:solidFill>
                  <a:schemeClr val="tx2"/>
                </a:solidFill>
                <a:latin typeface="Arial" pitchFamily="34" charset="0"/>
                <a:cs typeface="Arial" pitchFamily="34" charset="0"/>
              </a:rPr>
              <a:t>F3</a:t>
            </a:r>
          </a:p>
        </p:txBody>
      </p:sp>
      <p:cxnSp>
        <p:nvCxnSpPr>
          <p:cNvPr id="18" name="Straight Connector 17"/>
          <p:cNvCxnSpPr/>
          <p:nvPr/>
        </p:nvCxnSpPr>
        <p:spPr>
          <a:xfrm flipH="1">
            <a:off x="9705863" y="3870666"/>
            <a:ext cx="0" cy="1280160"/>
          </a:xfrm>
          <a:prstGeom prst="line">
            <a:avLst/>
          </a:prstGeom>
          <a:ln w="508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9522983" y="4114800"/>
            <a:ext cx="365760" cy="36576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itchFamily="34" charset="0"/>
                <a:cs typeface="Arial" pitchFamily="34" charset="0"/>
              </a:rPr>
              <a:t>J</a:t>
            </a:r>
          </a:p>
        </p:txBody>
      </p:sp>
      <p:sp>
        <p:nvSpPr>
          <p:cNvPr id="20" name="Oval 19"/>
          <p:cNvSpPr/>
          <p:nvPr/>
        </p:nvSpPr>
        <p:spPr>
          <a:xfrm>
            <a:off x="9614423" y="3776429"/>
            <a:ext cx="182880" cy="1828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21" name="Oval 20"/>
          <p:cNvSpPr/>
          <p:nvPr/>
        </p:nvSpPr>
        <p:spPr>
          <a:xfrm>
            <a:off x="9611936" y="5055964"/>
            <a:ext cx="182880" cy="182880"/>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22" name="TextBox 21"/>
          <p:cNvSpPr txBox="1"/>
          <p:nvPr/>
        </p:nvSpPr>
        <p:spPr>
          <a:xfrm>
            <a:off x="9463649" y="3376319"/>
            <a:ext cx="484428" cy="400110"/>
          </a:xfrm>
          <a:prstGeom prst="rect">
            <a:avLst/>
          </a:prstGeom>
          <a:noFill/>
        </p:spPr>
        <p:txBody>
          <a:bodyPr wrap="none" rtlCol="0">
            <a:spAutoFit/>
          </a:bodyPr>
          <a:lstStyle/>
          <a:p>
            <a:r>
              <a:rPr lang="en-US" sz="2000" b="1" dirty="0">
                <a:solidFill>
                  <a:schemeClr val="tx2"/>
                </a:solidFill>
                <a:latin typeface="Arial" pitchFamily="34" charset="0"/>
                <a:cs typeface="Arial" pitchFamily="34" charset="0"/>
              </a:rPr>
              <a:t>F2</a:t>
            </a:r>
          </a:p>
        </p:txBody>
      </p:sp>
      <p:sp>
        <p:nvSpPr>
          <p:cNvPr id="23" name="TextBox 22"/>
          <p:cNvSpPr txBox="1"/>
          <p:nvPr/>
        </p:nvSpPr>
        <p:spPr>
          <a:xfrm>
            <a:off x="2643247" y="3529315"/>
            <a:ext cx="3514104" cy="338554"/>
          </a:xfrm>
          <a:prstGeom prst="rect">
            <a:avLst/>
          </a:prstGeom>
          <a:noFill/>
        </p:spPr>
        <p:txBody>
          <a:bodyPr wrap="none" rtlCol="0">
            <a:spAutoFit/>
          </a:bodyPr>
          <a:lstStyle/>
          <a:p>
            <a:r>
              <a:rPr lang="en-US" sz="1600" i="1" dirty="0">
                <a:latin typeface="Arial" pitchFamily="34" charset="0"/>
                <a:cs typeface="Arial" pitchFamily="34" charset="0"/>
              </a:rPr>
              <a:t>* prismatic joints shown for simplicity</a:t>
            </a:r>
          </a:p>
        </p:txBody>
      </p:sp>
    </p:spTree>
    <p:extLst>
      <p:ext uri="{BB962C8B-B14F-4D97-AF65-F5344CB8AC3E}">
        <p14:creationId xmlns:p14="http://schemas.microsoft.com/office/powerpoint/2010/main" val="2481219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Step 3 – Replace One Joint With a Weld</a:t>
            </a:r>
          </a:p>
        </p:txBody>
      </p:sp>
      <p:pic>
        <p:nvPicPr>
          <p:cNvPr id="2" name="Picture 1"/>
          <p:cNvPicPr>
            <a:picLocks noChangeAspect="1"/>
          </p:cNvPicPr>
          <p:nvPr/>
        </p:nvPicPr>
        <p:blipFill>
          <a:blip r:embed="rId2"/>
          <a:stretch>
            <a:fillRect/>
          </a:stretch>
        </p:blipFill>
        <p:spPr>
          <a:xfrm>
            <a:off x="0" y="2030857"/>
            <a:ext cx="7785428" cy="4827143"/>
          </a:xfrm>
          <a:prstGeom prst="rect">
            <a:avLst/>
          </a:prstGeom>
        </p:spPr>
      </p:pic>
      <p:sp>
        <p:nvSpPr>
          <p:cNvPr id="4" name="Content Placeholder 3"/>
          <p:cNvSpPr>
            <a:spLocks noGrp="1"/>
          </p:cNvSpPr>
          <p:nvPr>
            <p:ph idx="1"/>
          </p:nvPr>
        </p:nvSpPr>
        <p:spPr>
          <a:xfrm>
            <a:off x="609602" y="1600200"/>
            <a:ext cx="10769600" cy="838200"/>
          </a:xfrm>
        </p:spPr>
        <p:txBody>
          <a:bodyPr/>
          <a:lstStyle/>
          <a:p>
            <a:r>
              <a:rPr lang="en-US" dirty="0"/>
              <a:t>Rigid-body modes in C-B model must be removed</a:t>
            </a:r>
          </a:p>
          <a:p>
            <a:r>
              <a:rPr lang="en-US" dirty="0"/>
              <a:t>Zero deformation at weld joint interface frame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9502" y="3372814"/>
            <a:ext cx="5753903" cy="106694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9502" y="5257800"/>
            <a:ext cx="5725324" cy="1066949"/>
          </a:xfrm>
          <a:prstGeom prst="rect">
            <a:avLst/>
          </a:prstGeom>
        </p:spPr>
      </p:pic>
      <p:sp>
        <p:nvSpPr>
          <p:cNvPr id="7" name="Down Arrow 6"/>
          <p:cNvSpPr/>
          <p:nvPr/>
        </p:nvSpPr>
        <p:spPr>
          <a:xfrm>
            <a:off x="8913564" y="4543981"/>
            <a:ext cx="457200" cy="60960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8" name="Oval 7"/>
          <p:cNvSpPr/>
          <p:nvPr/>
        </p:nvSpPr>
        <p:spPr>
          <a:xfrm>
            <a:off x="3810000" y="5075855"/>
            <a:ext cx="1143000" cy="731520"/>
          </a:xfrm>
          <a:prstGeom prst="ellipse">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extLst>
      <p:ext uri="{BB962C8B-B14F-4D97-AF65-F5344CB8AC3E}">
        <p14:creationId xmlns:p14="http://schemas.microsoft.com/office/powerpoint/2010/main" val="1815784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MW_Public_widescreen">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Presentation1" id="{CC9A1117-6F2C-4371-A7B8-93C3065BA01A}" vid="{83CFD6B6-3086-4847-A598-EF13B56CA3F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0</TotalTime>
  <Words>1201</Words>
  <Application>Microsoft Office PowerPoint</Application>
  <PresentationFormat>Widescreen</PresentationFormat>
  <Paragraphs>258</Paragraphs>
  <Slides>30</Slides>
  <Notes>5</Notes>
  <HiddenSlides>25</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Cambria Math</vt:lpstr>
      <vt:lpstr>Courier New</vt:lpstr>
      <vt:lpstr>Wingdings</vt:lpstr>
      <vt:lpstr>MW_Public_widescreen</vt:lpstr>
      <vt:lpstr>Flexible Body Examples on File Exchange</vt:lpstr>
      <vt:lpstr>Flexible Bodies in Simscape Multibody Approaches</vt:lpstr>
      <vt:lpstr>Lumped Parameter Approach Generalized Flexible Element</vt:lpstr>
      <vt:lpstr>Basic Approach</vt:lpstr>
      <vt:lpstr>Flexible Body Modeling Workflow</vt:lpstr>
      <vt:lpstr>Building the Flexible Body Subsystem Block</vt:lpstr>
      <vt:lpstr>Step 1 – Create Undeformed Body</vt:lpstr>
      <vt:lpstr>Step 2 – Add Deflection Joints</vt:lpstr>
      <vt:lpstr>Step 3 – Replace One Joint With a Weld</vt:lpstr>
      <vt:lpstr>Step 4 – Add Connection Ports for Interface Frames</vt:lpstr>
      <vt:lpstr>Step 5 – Add State-Space Flexibility Model</vt:lpstr>
      <vt:lpstr>Step 6 – Set Actuation Mode for Joints</vt:lpstr>
      <vt:lpstr>Step 7 – Connect State-Space Output to Force Inputs</vt:lpstr>
      <vt:lpstr>Step 8 – Connect Sensed Motion to State-Space Input</vt:lpstr>
      <vt:lpstr>Step 9 – Break Algebraic Loops with Filters</vt:lpstr>
      <vt:lpstr>Step 10 – Encapsulate in a Subsystem</vt:lpstr>
      <vt:lpstr>Step 11 – Add Interface Frame Masses and Inertias</vt:lpstr>
      <vt:lpstr>High-Level Modeling Procedure for Using the Block</vt:lpstr>
      <vt:lpstr>Step 1 – Choose a Reference Frame for the Flexible Body</vt:lpstr>
      <vt:lpstr>Step 2 – Create CAD and FEA Models</vt:lpstr>
      <vt:lpstr>Step 3 – If Necessary, Add 6-Dof Nodes to the FE Model</vt:lpstr>
      <vt:lpstr>Step 4 – Choose the Connection Points for the Multibody System</vt:lpstr>
      <vt:lpstr>Step 5 – Generate the Craig-Bampton Reduced Model</vt:lpstr>
      <vt:lpstr>Step 6 – Generate Other Required Data</vt:lpstr>
      <vt:lpstr>Step 7 – Add the Flexible Body Block to the Multibody System</vt:lpstr>
      <vt:lpstr>Other Topics – Mass at Interface Frames</vt:lpstr>
      <vt:lpstr>Other Topics – Mass at Interface Frames</vt:lpstr>
      <vt:lpstr>Other Topics – Mass at Interface Frames</vt:lpstr>
      <vt:lpstr>Other Topics – Mass at Interface Frames</vt:lpstr>
      <vt:lpstr>Other Topics – Visualization</vt:lpstr>
    </vt:vector>
  </TitlesOfParts>
  <Company>MathWorks,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Simscape Multibody : FEA-Based Flexible Body Using Simulink State-Space System</dc:title>
  <dc:creator>Yannick Van Weddingen</dc:creator>
  <cp:keywords>Version 17.0</cp:keywords>
  <cp:lastModifiedBy>Steve Miller</cp:lastModifiedBy>
  <cp:revision>247</cp:revision>
  <dcterms:created xsi:type="dcterms:W3CDTF">2017-02-21T22:19:45Z</dcterms:created>
  <dcterms:modified xsi:type="dcterms:W3CDTF">2017-11-29T13:32:42Z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441712758</vt:i4>
  </property>
  <property fmtid="{D5CDD505-2E9C-101B-9397-08002B2CF9AE}" pid="3" name="_NewReviewCycle">
    <vt:lpwstr/>
  </property>
  <property fmtid="{D5CDD505-2E9C-101B-9397-08002B2CF9AE}" pid="4" name="_EmailSubject">
    <vt:lpwstr>Quick PPT question</vt:lpwstr>
  </property>
  <property fmtid="{D5CDD505-2E9C-101B-9397-08002B2CF9AE}" pid="5" name="_AuthorEmail">
    <vt:lpwstr>Julie.Cornell@mathworks.com</vt:lpwstr>
  </property>
  <property fmtid="{D5CDD505-2E9C-101B-9397-08002B2CF9AE}" pid="6" name="_AuthorEmailDisplayName">
    <vt:lpwstr>Julie Cornell</vt:lpwstr>
  </property>
</Properties>
</file>